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9" r:id="rId4"/>
    <p:sldId id="270" r:id="rId5"/>
    <p:sldId id="258" r:id="rId6"/>
    <p:sldId id="259" r:id="rId7"/>
    <p:sldId id="260" r:id="rId8"/>
    <p:sldId id="261" r:id="rId9"/>
    <p:sldId id="262" r:id="rId10"/>
    <p:sldId id="263" r:id="rId11"/>
    <p:sldId id="264" r:id="rId12"/>
    <p:sldId id="265" r:id="rId13"/>
    <p:sldId id="266" r:id="rId14"/>
    <p:sldId id="267" r:id="rId15"/>
    <p:sldId id="272" r:id="rId16"/>
    <p:sldId id="271" r:id="rId17"/>
    <p:sldId id="273" r:id="rId18"/>
    <p:sldId id="274" r:id="rId19"/>
    <p:sldId id="26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1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6BDC04-C8A9-48F2-A729-8621DFEE7D1F}" type="datetimeFigureOut">
              <a:rPr lang="tr-TR" smtClean="0"/>
              <a:t>13.12.2017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C365E-DBB2-490B-8BD4-3945B2FB34C7}" type="slidenum">
              <a:rPr lang="tr-TR" smtClean="0"/>
              <a:t>‹#›</a:t>
            </a:fld>
            <a:endParaRPr lang="tr-TR"/>
          </a:p>
        </p:txBody>
      </p:sp>
    </p:spTree>
    <p:extLst>
      <p:ext uri="{BB962C8B-B14F-4D97-AF65-F5344CB8AC3E}">
        <p14:creationId xmlns:p14="http://schemas.microsoft.com/office/powerpoint/2010/main" val="3382737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AC1E189-D4E4-4454-B8BC-74F6DCFAFF32}" type="datetimeFigureOut">
              <a:rPr lang="tr-TR" smtClean="0"/>
              <a:t>13.12.2017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1163463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C1E189-D4E4-4454-B8BC-74F6DCFAFF32}" type="datetimeFigureOut">
              <a:rPr lang="tr-TR" smtClean="0"/>
              <a:t>13.12.2017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67224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C1E189-D4E4-4454-B8BC-74F6DCFAFF32}" type="datetimeFigureOut">
              <a:rPr lang="tr-TR" smtClean="0"/>
              <a:t>13.12.2017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378400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C1E189-D4E4-4454-B8BC-74F6DCFAFF32}" type="datetimeFigureOut">
              <a:rPr lang="tr-TR" smtClean="0"/>
              <a:t>13.12.2017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374483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AC1E189-D4E4-4454-B8BC-74F6DCFAFF32}" type="datetimeFigureOut">
              <a:rPr lang="tr-TR" smtClean="0"/>
              <a:t>13.12.2017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4211674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AC1E189-D4E4-4454-B8BC-74F6DCFAFF32}" type="datetimeFigureOut">
              <a:rPr lang="tr-TR" smtClean="0"/>
              <a:t>13.12.2017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216350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AC1E189-D4E4-4454-B8BC-74F6DCFAFF32}" type="datetimeFigureOut">
              <a:rPr lang="tr-TR" smtClean="0"/>
              <a:t>13.12.2017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27382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AC1E189-D4E4-4454-B8BC-74F6DCFAFF32}" type="datetimeFigureOut">
              <a:rPr lang="tr-TR" smtClean="0"/>
              <a:t>13.12.2017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2362852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AC1E189-D4E4-4454-B8BC-74F6DCFAFF32}" type="datetimeFigureOut">
              <a:rPr lang="tr-TR" smtClean="0"/>
              <a:t>13.12.2017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174558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AC1E189-D4E4-4454-B8BC-74F6DCFAFF32}" type="datetimeFigureOut">
              <a:rPr lang="tr-TR" smtClean="0"/>
              <a:t>13.12.2017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353520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AC1E189-D4E4-4454-B8BC-74F6DCFAFF32}" type="datetimeFigureOut">
              <a:rPr lang="tr-TR" smtClean="0"/>
              <a:t>13.12.2017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C75CC9-028D-41F0-9BA0-4088A197F123}" type="slidenum">
              <a:rPr lang="tr-TR" smtClean="0"/>
              <a:t>‹#›</a:t>
            </a:fld>
            <a:endParaRPr lang="tr-TR"/>
          </a:p>
        </p:txBody>
      </p:sp>
    </p:spTree>
    <p:extLst>
      <p:ext uri="{BB962C8B-B14F-4D97-AF65-F5344CB8AC3E}">
        <p14:creationId xmlns:p14="http://schemas.microsoft.com/office/powerpoint/2010/main" val="3677258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1E189-D4E4-4454-B8BC-74F6DCFAFF32}" type="datetimeFigureOut">
              <a:rPr lang="tr-TR" smtClean="0"/>
              <a:t>13.12.2017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75CC9-028D-41F0-9BA0-4088A197F123}" type="slidenum">
              <a:rPr lang="tr-TR" smtClean="0"/>
              <a:t>‹#›</a:t>
            </a:fld>
            <a:endParaRPr lang="tr-TR"/>
          </a:p>
        </p:txBody>
      </p:sp>
    </p:spTree>
    <p:extLst>
      <p:ext uri="{BB962C8B-B14F-4D97-AF65-F5344CB8AC3E}">
        <p14:creationId xmlns:p14="http://schemas.microsoft.com/office/powerpoint/2010/main" val="426840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ec.europa.eu/programmes/erasmus-plus/tools/distance_en.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erasmus@bandirma.edu.tr" TargetMode="External"/><Relationship Id="rId2" Type="http://schemas.openxmlformats.org/officeDocument/2006/relationships/hyperlink" Target="http://erasmus.bandirma.edu.tr/tr" TargetMode="External"/><Relationship Id="rId1" Type="http://schemas.openxmlformats.org/officeDocument/2006/relationships/slideLayout" Target="../slideLayouts/slideLayout7.xml"/><Relationship Id="rId4" Type="http://schemas.openxmlformats.org/officeDocument/2006/relationships/hyperlink" Target="mailto:oinan@bandirma.edu.t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
        <p:nvSpPr>
          <p:cNvPr id="4" name="6 Çapraz Köşesi Kesik Dikdörtgen"/>
          <p:cNvSpPr/>
          <p:nvPr/>
        </p:nvSpPr>
        <p:spPr>
          <a:xfrm>
            <a:off x="842210" y="160923"/>
            <a:ext cx="10507579" cy="6519010"/>
          </a:xfrm>
          <a:prstGeom prst="snip2DiagRect">
            <a:avLst>
              <a:gd name="adj1" fmla="val 0"/>
              <a:gd name="adj2" fmla="val 426"/>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tr-TR" sz="3200" b="1" dirty="0" smtClean="0">
                <a:solidFill>
                  <a:srgbClr val="000000"/>
                </a:solidFill>
                <a:cs typeface="Arial" charset="0"/>
              </a:rPr>
              <a:t>BANDIRMA ONYEDİ EYLÜL ÜNİVERSİTESİ</a:t>
            </a:r>
            <a:endParaRPr lang="tr-TR" sz="3200" b="1" dirty="0">
              <a:solidFill>
                <a:srgbClr val="000000"/>
              </a:solidFill>
              <a:cs typeface="Arial" charset="0"/>
            </a:endParaRPr>
          </a:p>
          <a:p>
            <a:pPr algn="ctr">
              <a:defRPr/>
            </a:pPr>
            <a:endParaRPr lang="tr-TR" sz="3200" b="1" dirty="0">
              <a:solidFill>
                <a:srgbClr val="000000"/>
              </a:solidFill>
              <a:cs typeface="Arial" charset="0"/>
            </a:endParaRPr>
          </a:p>
          <a:p>
            <a:pPr algn="ctr">
              <a:defRPr/>
            </a:pPr>
            <a:r>
              <a:rPr lang="tr-TR" sz="3200" b="1" dirty="0" smtClean="0">
                <a:solidFill>
                  <a:srgbClr val="000000"/>
                </a:solidFill>
                <a:cs typeface="Arial" charset="0"/>
              </a:rPr>
              <a:t>2018-2019 </a:t>
            </a:r>
            <a:r>
              <a:rPr lang="tr-TR" sz="3200" b="1" dirty="0">
                <a:solidFill>
                  <a:srgbClr val="000000"/>
                </a:solidFill>
                <a:cs typeface="Arial" charset="0"/>
              </a:rPr>
              <a:t>AKADEMİK YILI </a:t>
            </a:r>
          </a:p>
          <a:p>
            <a:pPr algn="ctr">
              <a:defRPr/>
            </a:pPr>
            <a:r>
              <a:rPr lang="tr-TR" sz="3200" b="1" dirty="0">
                <a:solidFill>
                  <a:srgbClr val="000000"/>
                </a:solidFill>
                <a:cs typeface="Arial" charset="0"/>
              </a:rPr>
              <a:t>ERASMUS+ PERSONEL HAREKETLİLİĞİ </a:t>
            </a:r>
            <a:r>
              <a:rPr lang="tr-TR" sz="3200" b="1" dirty="0" smtClean="0">
                <a:solidFill>
                  <a:srgbClr val="000000"/>
                </a:solidFill>
                <a:cs typeface="Arial" charset="0"/>
              </a:rPr>
              <a:t>BİLGİLENDİRME </a:t>
            </a:r>
            <a:r>
              <a:rPr lang="tr-TR" sz="3200" b="1" dirty="0">
                <a:solidFill>
                  <a:srgbClr val="000000"/>
                </a:solidFill>
                <a:cs typeface="Arial" charset="0"/>
              </a:rPr>
              <a:t>TOPLANTISI</a:t>
            </a:r>
          </a:p>
          <a:p>
            <a:pPr algn="ctr">
              <a:defRPr/>
            </a:pPr>
            <a:endParaRPr lang="tr-TR" sz="3200" b="1" dirty="0">
              <a:solidFill>
                <a:srgbClr val="000000"/>
              </a:solidFill>
              <a:cs typeface="Arial" charset="0"/>
            </a:endParaRPr>
          </a:p>
          <a:p>
            <a:pPr algn="ctr">
              <a:defRPr/>
            </a:pPr>
            <a:endParaRPr lang="tr-TR" sz="3200" b="1" dirty="0">
              <a:solidFill>
                <a:srgbClr val="000000"/>
              </a:solidFill>
              <a:cs typeface="Arial" charset="0"/>
            </a:endParaRPr>
          </a:p>
          <a:p>
            <a:pPr algn="ctr">
              <a:defRPr/>
            </a:pPr>
            <a:r>
              <a:rPr lang="tr-TR" sz="2400" b="1" dirty="0" smtClean="0">
                <a:solidFill>
                  <a:srgbClr val="000000"/>
                </a:solidFill>
                <a:cs typeface="Arial" charset="0"/>
              </a:rPr>
              <a:t>DIŞ </a:t>
            </a:r>
            <a:r>
              <a:rPr lang="tr-TR" sz="2400" b="1" dirty="0">
                <a:solidFill>
                  <a:srgbClr val="000000"/>
                </a:solidFill>
                <a:cs typeface="Arial" charset="0"/>
              </a:rPr>
              <a:t>İLİŞKİLER KOORDİNATÖRLÜĞÜ</a:t>
            </a:r>
          </a:p>
          <a:p>
            <a:pPr algn="ctr">
              <a:defRPr/>
            </a:pPr>
            <a:endParaRPr lang="tr-TR" sz="3000" b="1" dirty="0">
              <a:solidFill>
                <a:srgbClr val="000000"/>
              </a:solidFill>
              <a:latin typeface="Arial" charset="0"/>
              <a:cs typeface="Arial" charset="0"/>
            </a:endParaRPr>
          </a:p>
        </p:txBody>
      </p:sp>
    </p:spTree>
    <p:extLst>
      <p:ext uri="{BB962C8B-B14F-4D97-AF65-F5344CB8AC3E}">
        <p14:creationId xmlns:p14="http://schemas.microsoft.com/office/powerpoint/2010/main" val="142673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sp>
        <p:nvSpPr>
          <p:cNvPr id="2" name="8 Yuvarlatılmış Dikdörtgen"/>
          <p:cNvSpPr/>
          <p:nvPr/>
        </p:nvSpPr>
        <p:spPr>
          <a:xfrm>
            <a:off x="2292652" y="121537"/>
            <a:ext cx="7035800" cy="100012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tr-TR" sz="2000" b="1" i="0" u="none" strike="noStrike" kern="0" cap="none" spc="0" normalizeH="0" baseline="0" noProof="0" dirty="0">
                <a:ln>
                  <a:noFill/>
                </a:ln>
                <a:solidFill>
                  <a:prstClr val="black"/>
                </a:solidFill>
                <a:effectLst/>
                <a:uLnTx/>
                <a:uFillTx/>
                <a:latin typeface="Arial" pitchFamily="34" charset="0"/>
                <a:ea typeface="+mn-ea"/>
                <a:cs typeface="Arial" pitchFamily="34" charset="0"/>
              </a:rPr>
              <a:t>Ülkelere Göre Günlük Hibe Miktarları</a:t>
            </a:r>
          </a:p>
        </p:txBody>
      </p:sp>
      <p:graphicFrame>
        <p:nvGraphicFramePr>
          <p:cNvPr id="3" name="6 Tablo"/>
          <p:cNvGraphicFramePr>
            <a:graphicFrameLocks noGrp="1"/>
          </p:cNvGraphicFramePr>
          <p:nvPr>
            <p:extLst>
              <p:ext uri="{D42A27DB-BD31-4B8C-83A1-F6EECF244321}">
                <p14:modId xmlns:p14="http://schemas.microsoft.com/office/powerpoint/2010/main" val="3383516335"/>
              </p:ext>
            </p:extLst>
          </p:nvPr>
        </p:nvGraphicFramePr>
        <p:xfrm>
          <a:off x="1741789" y="1220370"/>
          <a:ext cx="8634244" cy="5132304"/>
        </p:xfrm>
        <a:graphic>
          <a:graphicData uri="http://schemas.openxmlformats.org/drawingml/2006/table">
            <a:tbl>
              <a:tblPr/>
              <a:tblGrid>
                <a:gridCol w="2022967">
                  <a:extLst>
                    <a:ext uri="{9D8B030D-6E8A-4147-A177-3AD203B41FA5}">
                      <a16:colId xmlns:a16="http://schemas.microsoft.com/office/drawing/2014/main" val="20000"/>
                    </a:ext>
                  </a:extLst>
                </a:gridCol>
                <a:gridCol w="5309235">
                  <a:extLst>
                    <a:ext uri="{9D8B030D-6E8A-4147-A177-3AD203B41FA5}">
                      <a16:colId xmlns:a16="http://schemas.microsoft.com/office/drawing/2014/main" val="20001"/>
                    </a:ext>
                  </a:extLst>
                </a:gridCol>
                <a:gridCol w="1302042">
                  <a:extLst>
                    <a:ext uri="{9D8B030D-6E8A-4147-A177-3AD203B41FA5}">
                      <a16:colId xmlns:a16="http://schemas.microsoft.com/office/drawing/2014/main" val="20002"/>
                    </a:ext>
                  </a:extLst>
                </a:gridCol>
              </a:tblGrid>
              <a:tr h="134388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imes New Roman" pitchFamily="18" charset="0"/>
                        </a:rPr>
                        <a:t> </a:t>
                      </a:r>
                      <a:r>
                        <a:rPr kumimoji="0" lang="tr-TR" sz="1600" b="0" i="0" u="none" strike="noStrike" cap="none" normalizeH="0" baseline="0" dirty="0" smtClean="0">
                          <a:ln>
                            <a:noFill/>
                          </a:ln>
                          <a:solidFill>
                            <a:srgbClr val="000000"/>
                          </a:solidFill>
                          <a:effectLst/>
                          <a:latin typeface="Calibri" pitchFamily="34" charset="0"/>
                          <a:cs typeface="Times New Roman" pitchFamily="18" charset="0"/>
                        </a:rPr>
                        <a:t>Ülke Grupları</a:t>
                      </a:r>
                      <a:endParaRPr kumimoji="0" lang="tr-T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Times New Roman" pitchFamily="18" charset="0"/>
                        </a:rPr>
                        <a:t>Hareketlilikte gidilen ülkeler</a:t>
                      </a:r>
                      <a:endParaRPr kumimoji="0" lang="tr-TR"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Times New Roman" pitchFamily="18" charset="0"/>
                        </a:rPr>
                        <a:t>Günlük hibe miktarları (€)</a:t>
                      </a:r>
                      <a:endParaRPr kumimoji="0" lang="tr-TR"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088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Times New Roman" pitchFamily="18" charset="0"/>
                        </a:rPr>
                        <a:t>Grup A</a:t>
                      </a:r>
                      <a:endParaRPr kumimoji="0" lang="tr-TR"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smtClean="0">
                          <a:ln>
                            <a:noFill/>
                          </a:ln>
                          <a:solidFill>
                            <a:srgbClr val="000000"/>
                          </a:solidFill>
                          <a:effectLst/>
                          <a:latin typeface="Calibri" pitchFamily="34" charset="0"/>
                          <a:cs typeface="Times New Roman" pitchFamily="18" charset="0"/>
                        </a:rPr>
                        <a:t>Danimarka, İrlanda, Hollanda, İsveç, Birleşik Krallık</a:t>
                      </a:r>
                      <a:endParaRPr kumimoji="0" 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smtClean="0">
                          <a:ln>
                            <a:noFill/>
                          </a:ln>
                          <a:solidFill>
                            <a:srgbClr val="000000"/>
                          </a:solidFill>
                          <a:effectLst/>
                          <a:latin typeface="Calibri" pitchFamily="34" charset="0"/>
                          <a:cs typeface="Times New Roman" pitchFamily="18" charset="0"/>
                        </a:rPr>
                        <a:t>144</a:t>
                      </a:r>
                      <a:endParaRPr kumimoji="0" 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989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Times New Roman" pitchFamily="18" charset="0"/>
                        </a:rPr>
                        <a:t>Grup B</a:t>
                      </a:r>
                      <a:endParaRPr kumimoji="0" lang="tr-TR"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Calibri" pitchFamily="34" charset="0"/>
                          <a:cs typeface="Times New Roman" pitchFamily="18" charset="0"/>
                        </a:rPr>
                        <a:t>Avusturya, Belçika, Bulgaristan, Kıbrıs Rum Kesimi, Çek Cumhuriyeti, Finlandiya, Fransa, Yunanistan, Macaristan, İzlanda, İtalya, Lihtenştayn, Lüksemburg, Norveç, Polonya, Romanya, İsviçre, Türkiye</a:t>
                      </a:r>
                      <a:endParaRPr kumimoji="0" 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smtClean="0">
                          <a:ln>
                            <a:noFill/>
                          </a:ln>
                          <a:solidFill>
                            <a:srgbClr val="000000"/>
                          </a:solidFill>
                          <a:effectLst/>
                          <a:latin typeface="Calibri" pitchFamily="34" charset="0"/>
                          <a:cs typeface="Times New Roman" pitchFamily="18" charset="0"/>
                        </a:rPr>
                        <a:t>126</a:t>
                      </a:r>
                      <a:endParaRPr kumimoji="0" 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875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Times New Roman" pitchFamily="18" charset="0"/>
                        </a:rPr>
                        <a:t>Grup C</a:t>
                      </a:r>
                      <a:endParaRPr kumimoji="0" lang="tr-TR"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smtClean="0">
                          <a:ln>
                            <a:noFill/>
                          </a:ln>
                          <a:solidFill>
                            <a:srgbClr val="000000"/>
                          </a:solidFill>
                          <a:effectLst/>
                          <a:latin typeface="Calibri" pitchFamily="34" charset="0"/>
                          <a:cs typeface="Times New Roman" pitchFamily="18" charset="0"/>
                        </a:rPr>
                        <a:t>Makedonya, Almanya, Letonya, Malta, Portekiz, Slovak Cumhuriyeti, İspanya</a:t>
                      </a:r>
                      <a:endParaRPr kumimoji="0" 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smtClean="0">
                          <a:ln>
                            <a:noFill/>
                          </a:ln>
                          <a:solidFill>
                            <a:srgbClr val="000000"/>
                          </a:solidFill>
                          <a:effectLst/>
                          <a:latin typeface="Calibri" pitchFamily="34" charset="0"/>
                          <a:cs typeface="Times New Roman" pitchFamily="18" charset="0"/>
                        </a:rPr>
                        <a:t>108</a:t>
                      </a:r>
                      <a:endParaRPr kumimoji="0" 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88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tr-TR" sz="1600" b="0" i="0" u="none" strike="noStrike" cap="none" normalizeH="0" baseline="0" smtClean="0">
                          <a:ln>
                            <a:noFill/>
                          </a:ln>
                          <a:solidFill>
                            <a:srgbClr val="000000"/>
                          </a:solidFill>
                          <a:effectLst/>
                          <a:latin typeface="Calibri" pitchFamily="34" charset="0"/>
                          <a:cs typeface="Times New Roman" pitchFamily="18" charset="0"/>
                        </a:rPr>
                        <a:t>Grup D</a:t>
                      </a:r>
                      <a:endParaRPr kumimoji="0" lang="tr-TR"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smtClean="0">
                          <a:ln>
                            <a:noFill/>
                          </a:ln>
                          <a:solidFill>
                            <a:srgbClr val="000000"/>
                          </a:solidFill>
                          <a:effectLst/>
                          <a:latin typeface="Calibri" pitchFamily="34" charset="0"/>
                          <a:cs typeface="Times New Roman" pitchFamily="18" charset="0"/>
                        </a:rPr>
                        <a:t>Hırvatistan, Estonya, Litvanya, Slovenya</a:t>
                      </a:r>
                      <a:endParaRPr kumimoji="0" lang="tr-TR"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Calibri" pitchFamily="34" charset="0"/>
                          <a:cs typeface="Times New Roman" pitchFamily="18" charset="0"/>
                        </a:rPr>
                        <a:t>90</a:t>
                      </a:r>
                      <a:endParaRPr kumimoji="0" lang="tr-T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4970" marR="649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22156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sp>
        <p:nvSpPr>
          <p:cNvPr id="2" name="8 Yuvarlatılmış Dikdörtgen"/>
          <p:cNvSpPr/>
          <p:nvPr/>
        </p:nvSpPr>
        <p:spPr>
          <a:xfrm>
            <a:off x="1975017" y="83119"/>
            <a:ext cx="7035800" cy="100012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tr-TR" sz="2000" b="1" i="0" u="none" strike="noStrike" kern="0" cap="none" spc="0" normalizeH="0" baseline="0" noProof="0" dirty="0">
                <a:ln>
                  <a:noFill/>
                </a:ln>
                <a:solidFill>
                  <a:prstClr val="black"/>
                </a:solidFill>
                <a:effectLst/>
                <a:uLnTx/>
                <a:uFillTx/>
                <a:latin typeface="Arial" pitchFamily="34" charset="0"/>
                <a:ea typeface="+mn-ea"/>
                <a:cs typeface="Arial" pitchFamily="34" charset="0"/>
              </a:rPr>
              <a:t>Seyahat Gideri Hesaplama</a:t>
            </a:r>
          </a:p>
        </p:txBody>
      </p:sp>
      <p:sp>
        <p:nvSpPr>
          <p:cNvPr id="3" name="12 Yuvarlatılmış Çapraz Köşeli Dikdörtgen"/>
          <p:cNvSpPr/>
          <p:nvPr/>
        </p:nvSpPr>
        <p:spPr>
          <a:xfrm>
            <a:off x="1184192" y="1266173"/>
            <a:ext cx="8966200" cy="4667250"/>
          </a:xfrm>
          <a:prstGeom prst="round2DiagRect">
            <a:avLst>
              <a:gd name="adj1" fmla="val 0"/>
              <a:gd name="adj2" fmla="val 0"/>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457200" marR="0" lvl="0" indent="-457200" algn="just"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tr-TR" sz="2800" b="0" i="0" u="none" strike="noStrike" kern="0" cap="none" spc="0" normalizeH="0" baseline="0" noProof="0" dirty="0">
                <a:ln>
                  <a:noFill/>
                </a:ln>
                <a:solidFill>
                  <a:prstClr val="black"/>
                </a:solidFill>
                <a:effectLst/>
                <a:uLnTx/>
                <a:uFillTx/>
                <a:latin typeface="Calibri"/>
                <a:ea typeface="+mn-ea"/>
                <a:cs typeface="+mn-cs"/>
              </a:rPr>
              <a:t>Ödenecek seyahat gideri «Mesafe Hesaplayıcı» kullanılarak hesaplanacaktır.</a:t>
            </a:r>
          </a:p>
          <a:p>
            <a:pPr marL="457200" marR="0" lvl="0" indent="-457200" algn="just" defTabSz="91440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tr-TR" sz="2800" b="0" i="0" u="none" strike="noStrike" kern="0" cap="none" spc="0" normalizeH="0" baseline="0" noProof="0" dirty="0">
              <a:ln>
                <a:noFill/>
              </a:ln>
              <a:solidFill>
                <a:prstClr val="black"/>
              </a:solidFill>
              <a:effectLst/>
              <a:uLnTx/>
              <a:uFillTx/>
              <a:latin typeface="Calibri"/>
              <a:ea typeface="+mn-ea"/>
              <a:cs typeface="+mn-cs"/>
            </a:endParaRPr>
          </a:p>
          <a:p>
            <a:pPr marL="457200" marR="0" lvl="0" indent="-457200" algn="just"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tr-TR" sz="2800" b="0" i="0" u="none" strike="noStrike" kern="0" cap="none" spc="0" normalizeH="0" baseline="0" noProof="0" dirty="0">
                <a:ln>
                  <a:noFill/>
                </a:ln>
                <a:solidFill>
                  <a:prstClr val="black"/>
                </a:solidFill>
                <a:effectLst/>
                <a:uLnTx/>
                <a:uFillTx/>
                <a:latin typeface="Calibri"/>
                <a:ea typeface="+mn-ea"/>
                <a:cs typeface="+mn-cs"/>
              </a:rPr>
              <a:t>Personelin yerleşik olduğu yerden, faaliyet yerine kadar olan 2 nokta arasının km değeri tespit edilir.</a:t>
            </a:r>
          </a:p>
          <a:p>
            <a:pPr marL="457200" marR="0" lvl="0" indent="-457200" algn="just" defTabSz="91440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tr-TR" sz="2800" b="0" i="0" u="none" strike="noStrike" kern="0" cap="none" spc="0" normalizeH="0" baseline="0" noProof="0" dirty="0">
              <a:ln>
                <a:noFill/>
              </a:ln>
              <a:solidFill>
                <a:prstClr val="black"/>
              </a:solidFill>
              <a:effectLst/>
              <a:uLnTx/>
              <a:uFillTx/>
              <a:latin typeface="Calibri"/>
              <a:ea typeface="+mn-ea"/>
              <a:cs typeface="+mn-cs"/>
            </a:endParaRPr>
          </a:p>
          <a:p>
            <a:pPr marL="457200" marR="0" lvl="0" indent="-457200" algn="just"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tr-TR" sz="2800" b="0" i="0" u="none" strike="noStrike" kern="0" cap="none" spc="0" normalizeH="0" baseline="0" noProof="0" dirty="0">
                <a:ln>
                  <a:noFill/>
                </a:ln>
                <a:solidFill>
                  <a:prstClr val="black"/>
                </a:solidFill>
                <a:effectLst/>
                <a:uLnTx/>
                <a:uFillTx/>
                <a:latin typeface="Calibri"/>
                <a:ea typeface="+mn-ea"/>
                <a:cs typeface="+mn-cs"/>
              </a:rPr>
              <a:t>Km değerinin karşılığı olan Hibe miktarı ödenir.</a:t>
            </a:r>
          </a:p>
          <a:p>
            <a:pPr marL="0" marR="0" lvl="0" indent="0" algn="just" defTabSz="914400" eaLnBrk="1" fontAlgn="base" latinLnBrk="0" hangingPunct="1">
              <a:lnSpc>
                <a:spcPct val="100000"/>
              </a:lnSpc>
              <a:spcBef>
                <a:spcPct val="0"/>
              </a:spcBef>
              <a:spcAft>
                <a:spcPct val="0"/>
              </a:spcAft>
              <a:buClrTx/>
              <a:buSzTx/>
              <a:buFontTx/>
              <a:buNone/>
              <a:tabLst/>
              <a:defRPr/>
            </a:pPr>
            <a:endParaRPr kumimoji="0" lang="tr-TR" sz="2800" b="0" i="0" u="none" strike="noStrike" kern="0" cap="none" spc="0" normalizeH="0" baseline="0" noProof="0" dirty="0">
              <a:ln>
                <a:noFill/>
              </a:ln>
              <a:solidFill>
                <a:prstClr val="black"/>
              </a:solidFill>
              <a:effectLst/>
              <a:uLnTx/>
              <a:uFillTx/>
              <a:latin typeface="Calibri"/>
              <a:ea typeface="+mn-ea"/>
              <a:cs typeface="+mn-cs"/>
            </a:endParaRPr>
          </a:p>
          <a:p>
            <a:pPr marL="457200" marR="0" lvl="0" indent="-457200" algn="just"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tr-TR" sz="2800" b="0" i="0" u="none" strike="noStrike" kern="0" cap="none" spc="0" normalizeH="0" baseline="0" noProof="0" dirty="0">
                <a:ln>
                  <a:noFill/>
                </a:ln>
                <a:solidFill>
                  <a:prstClr val="black"/>
                </a:solidFill>
                <a:effectLst/>
                <a:uLnTx/>
                <a:uFillTx/>
                <a:latin typeface="Calibri"/>
                <a:ea typeface="+mn-ea"/>
                <a:cs typeface="+mn-cs"/>
              </a:rPr>
              <a:t>Söz konusu rakam gidiş-dönüş rakamıdır.</a:t>
            </a:r>
          </a:p>
        </p:txBody>
      </p:sp>
    </p:spTree>
    <p:extLst>
      <p:ext uri="{BB962C8B-B14F-4D97-AF65-F5344CB8AC3E}">
        <p14:creationId xmlns:p14="http://schemas.microsoft.com/office/powerpoint/2010/main" val="2437511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sp>
        <p:nvSpPr>
          <p:cNvPr id="2" name="12 Yuvarlatılmış Çapraz Köşeli Dikdörtgen"/>
          <p:cNvSpPr/>
          <p:nvPr/>
        </p:nvSpPr>
        <p:spPr>
          <a:xfrm>
            <a:off x="1855521" y="966287"/>
            <a:ext cx="8321675" cy="2714625"/>
          </a:xfrm>
          <a:prstGeom prst="round2DiagRect">
            <a:avLst>
              <a:gd name="adj1" fmla="val 0"/>
              <a:gd name="adj2" fmla="val 0"/>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sz="3600" b="1" i="0" u="none" strike="noStrike" kern="0" cap="none" spc="0" normalizeH="0" baseline="0" noProof="0" dirty="0">
                <a:ln>
                  <a:noFill/>
                </a:ln>
                <a:solidFill>
                  <a:srgbClr val="FF0000"/>
                </a:solidFill>
                <a:effectLst/>
                <a:uLnTx/>
                <a:uFillTx/>
                <a:latin typeface="Calibri"/>
                <a:ea typeface="+mn-ea"/>
                <a:cs typeface="+mn-cs"/>
              </a:rPr>
              <a:t>Mesafe Hesaplayıcı</a:t>
            </a:r>
          </a:p>
          <a:p>
            <a:pPr marL="0" marR="0" lvl="0" indent="0" algn="just" defTabSz="914400" eaLnBrk="1" fontAlgn="base" latinLnBrk="0" hangingPunct="1">
              <a:lnSpc>
                <a:spcPct val="100000"/>
              </a:lnSpc>
              <a:spcBef>
                <a:spcPct val="0"/>
              </a:spcBef>
              <a:spcAft>
                <a:spcPct val="0"/>
              </a:spcAft>
              <a:buClrTx/>
              <a:buSzTx/>
              <a:buFontTx/>
              <a:buNone/>
              <a:tabLst/>
              <a:defRPr/>
            </a:pPr>
            <a:endParaRPr kumimoji="0" lang="tr-TR" sz="2000" b="1" i="0" u="none" strike="noStrike" kern="0" cap="none" spc="0" normalizeH="0" baseline="0" noProof="0" dirty="0">
              <a:ln>
                <a:noFill/>
              </a:ln>
              <a:solidFill>
                <a:prstClr val="black"/>
              </a:solidFill>
              <a:effectLst/>
              <a:uLnTx/>
              <a:uFillTx/>
              <a:latin typeface="Calibri"/>
              <a:ea typeface="+mn-ea"/>
              <a:cs typeface="+mn-cs"/>
            </a:endParaRPr>
          </a:p>
          <a:p>
            <a:pPr marL="0" marR="0" lvl="0" indent="0" algn="just" defTabSz="914400" eaLnBrk="1" fontAlgn="base" latinLnBrk="0" hangingPunct="1">
              <a:lnSpc>
                <a:spcPct val="100000"/>
              </a:lnSpc>
              <a:spcBef>
                <a:spcPct val="0"/>
              </a:spcBef>
              <a:spcAft>
                <a:spcPct val="0"/>
              </a:spcAft>
              <a:buClrTx/>
              <a:buSzTx/>
              <a:buFontTx/>
              <a:buNone/>
              <a:tabLst/>
              <a:defRPr/>
            </a:pPr>
            <a:endParaRPr kumimoji="0" lang="tr-TR" sz="2000" b="1" i="0" u="none" strike="noStrike" kern="0" cap="none" spc="0" normalizeH="0" baseline="0" noProof="0" dirty="0">
              <a:ln>
                <a:noFill/>
              </a:ln>
              <a:solidFill>
                <a:prstClr val="black"/>
              </a:solidFill>
              <a:effectLst/>
              <a:uLnTx/>
              <a:uFillTx/>
              <a:latin typeface="Calibri"/>
              <a:ea typeface="+mn-ea"/>
              <a:cs typeface="+mn-cs"/>
            </a:endParaRPr>
          </a:p>
          <a:p>
            <a:pPr marL="0" marR="0" lvl="0" indent="0" algn="just" defTabSz="914400" eaLnBrk="1" fontAlgn="base" latinLnBrk="0" hangingPunct="1">
              <a:lnSpc>
                <a:spcPct val="100000"/>
              </a:lnSpc>
              <a:spcBef>
                <a:spcPct val="0"/>
              </a:spcBef>
              <a:spcAft>
                <a:spcPct val="0"/>
              </a:spcAft>
              <a:buClrTx/>
              <a:buSzTx/>
              <a:buFontTx/>
              <a:buNone/>
              <a:tabLst/>
              <a:defRPr/>
            </a:pPr>
            <a:endParaRPr kumimoji="0" lang="tr-TR" sz="2000" b="1" i="0" u="none" strike="noStrike" kern="0" cap="none" spc="0" normalizeH="0" baseline="0" noProof="0" dirty="0">
              <a:ln>
                <a:noFill/>
              </a:ln>
              <a:solidFill>
                <a:prstClr val="black"/>
              </a:solidFill>
              <a:effectLst/>
              <a:uLnTx/>
              <a:uFillTx/>
              <a:latin typeface="Calibri"/>
              <a:ea typeface="+mn-ea"/>
              <a:cs typeface="+mn-cs"/>
            </a:endParaRPr>
          </a:p>
          <a:p>
            <a:pPr marL="0" marR="0" lvl="0" indent="0" algn="just" defTabSz="914400" eaLnBrk="1" fontAlgn="base" latinLnBrk="0" hangingPunct="1">
              <a:lnSpc>
                <a:spcPct val="100000"/>
              </a:lnSpc>
              <a:spcBef>
                <a:spcPct val="0"/>
              </a:spcBef>
              <a:spcAft>
                <a:spcPct val="0"/>
              </a:spcAft>
              <a:buClrTx/>
              <a:buSzTx/>
              <a:buFontTx/>
              <a:buNone/>
              <a:tabLst/>
              <a:defRPr/>
            </a:pPr>
            <a:r>
              <a:rPr kumimoji="0" lang="tr-TR" sz="2000" b="1" i="0" u="none" strike="noStrike" kern="0" cap="none" spc="0" normalizeH="0" baseline="0" noProof="0" dirty="0">
                <a:ln>
                  <a:noFill/>
                </a:ln>
                <a:solidFill>
                  <a:prstClr val="black"/>
                </a:solidFill>
                <a:effectLst/>
                <a:uLnTx/>
                <a:uFillTx/>
                <a:latin typeface="Calibri"/>
                <a:ea typeface="+mn-ea"/>
                <a:cs typeface="+mn-cs"/>
                <a:hlinkClick r:id="rId2"/>
              </a:rPr>
              <a:t>http://</a:t>
            </a:r>
            <a:r>
              <a:rPr kumimoji="0" lang="tr-TR" sz="2000" b="1" i="0" u="none" strike="noStrike" kern="0" cap="none" spc="0" normalizeH="0" baseline="0" noProof="0" dirty="0" smtClean="0">
                <a:ln>
                  <a:noFill/>
                </a:ln>
                <a:solidFill>
                  <a:prstClr val="black"/>
                </a:solidFill>
                <a:effectLst/>
                <a:uLnTx/>
                <a:uFillTx/>
                <a:latin typeface="Calibri"/>
                <a:ea typeface="+mn-ea"/>
                <a:cs typeface="+mn-cs"/>
                <a:hlinkClick r:id="rId2"/>
              </a:rPr>
              <a:t>ec.europa.eu/programmes/erasmus-plus/tools/distance_en.html</a:t>
            </a:r>
            <a:r>
              <a:rPr kumimoji="0" lang="tr-TR" sz="2000" b="1" i="0" u="none" strike="noStrike" kern="0" cap="none" spc="0" normalizeH="0" baseline="0" noProof="0" dirty="0" smtClean="0">
                <a:ln>
                  <a:noFill/>
                </a:ln>
                <a:solidFill>
                  <a:prstClr val="black"/>
                </a:solidFill>
                <a:effectLst/>
                <a:uLnTx/>
                <a:uFillTx/>
                <a:latin typeface="Calibri"/>
                <a:ea typeface="+mn-ea"/>
                <a:cs typeface="+mn-cs"/>
              </a:rPr>
              <a:t> </a:t>
            </a:r>
            <a:r>
              <a:rPr kumimoji="0" lang="tr-TR" sz="2000" b="0" i="0" u="none" strike="noStrike" kern="0" cap="none" spc="0" normalizeH="0" baseline="0" noProof="0" dirty="0" smtClean="0">
                <a:ln>
                  <a:noFill/>
                </a:ln>
                <a:solidFill>
                  <a:prstClr val="black"/>
                </a:solidFill>
                <a:effectLst/>
                <a:uLnTx/>
                <a:uFillTx/>
                <a:latin typeface="Calibri"/>
                <a:ea typeface="+mn-ea"/>
                <a:cs typeface="+mn-cs"/>
              </a:rPr>
              <a:t> </a:t>
            </a:r>
            <a:endParaRPr kumimoji="0" lang="tr-TR" sz="2000" b="0" i="0" u="sng"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14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7068" y="740528"/>
            <a:ext cx="7054850"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6642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sp>
        <p:nvSpPr>
          <p:cNvPr id="2" name="8 Yuvarlatılmış Dikdörtgen"/>
          <p:cNvSpPr/>
          <p:nvPr/>
        </p:nvSpPr>
        <p:spPr>
          <a:xfrm>
            <a:off x="2145097" y="360463"/>
            <a:ext cx="7035800" cy="1000125"/>
          </a:xfrm>
          <a:prstGeom prst="roundRect">
            <a:avLst>
              <a:gd name="adj" fmla="val 2231"/>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tr-TR" sz="2000" b="1" i="0" u="none" strike="noStrike" kern="0" cap="none" spc="0" normalizeH="0" baseline="0" noProof="0" dirty="0">
                <a:ln>
                  <a:noFill/>
                </a:ln>
                <a:solidFill>
                  <a:prstClr val="black"/>
                </a:solidFill>
                <a:effectLst/>
                <a:uLnTx/>
                <a:uFillTx/>
                <a:latin typeface="Arial" pitchFamily="34" charset="0"/>
                <a:ea typeface="+mn-ea"/>
                <a:cs typeface="Arial" pitchFamily="34" charset="0"/>
              </a:rPr>
              <a:t>Dönüşte Teslim Edilmesi Gereken Belgeler</a:t>
            </a:r>
          </a:p>
        </p:txBody>
      </p:sp>
      <p:sp>
        <p:nvSpPr>
          <p:cNvPr id="3" name="9 Dikdörtgen"/>
          <p:cNvSpPr>
            <a:spLocks noChangeArrowheads="1"/>
          </p:cNvSpPr>
          <p:nvPr/>
        </p:nvSpPr>
        <p:spPr bwMode="auto">
          <a:xfrm>
            <a:off x="712554" y="1561315"/>
            <a:ext cx="8713787" cy="4031873"/>
          </a:xfrm>
          <a:prstGeom prst="rect">
            <a:avLst/>
          </a:prstGeom>
          <a:noFill/>
          <a:ln w="9525">
            <a:noFill/>
            <a:miter lim="800000"/>
            <a:headEnd/>
            <a:tailEnd/>
          </a:ln>
        </p:spPr>
        <p:txBody>
          <a:bodyPr>
            <a:spAutoFit/>
          </a:bodyPr>
          <a:lstStyle/>
          <a:p>
            <a:pPr algn="just" fontAlgn="base">
              <a:spcBef>
                <a:spcPct val="0"/>
              </a:spcBef>
              <a:spcAft>
                <a:spcPct val="0"/>
              </a:spcAft>
              <a:buFont typeface="Arial" charset="0"/>
              <a:buChar char="•"/>
              <a:defRPr/>
            </a:pPr>
            <a:r>
              <a:rPr lang="tr-TR" sz="2800" dirty="0">
                <a:solidFill>
                  <a:prstClr val="black"/>
                </a:solidFill>
                <a:cs typeface="Arial" charset="0"/>
              </a:rPr>
              <a:t>Katılım Sertifikası</a:t>
            </a:r>
          </a:p>
          <a:p>
            <a:pPr algn="just" fontAlgn="base">
              <a:spcBef>
                <a:spcPct val="0"/>
              </a:spcBef>
              <a:spcAft>
                <a:spcPct val="0"/>
              </a:spcAft>
              <a:buFont typeface="Arial" charset="0"/>
              <a:buChar char="•"/>
              <a:defRPr/>
            </a:pPr>
            <a:endParaRPr lang="tr-TR" sz="2800" dirty="0">
              <a:solidFill>
                <a:prstClr val="black"/>
              </a:solidFill>
              <a:cs typeface="Arial" charset="0"/>
            </a:endParaRPr>
          </a:p>
          <a:p>
            <a:pPr algn="just" fontAlgn="base">
              <a:spcBef>
                <a:spcPct val="0"/>
              </a:spcBef>
              <a:spcAft>
                <a:spcPct val="0"/>
              </a:spcAft>
              <a:buFont typeface="Arial" charset="0"/>
              <a:buChar char="•"/>
              <a:defRPr/>
            </a:pPr>
            <a:r>
              <a:rPr lang="tr-TR" sz="2800" dirty="0">
                <a:solidFill>
                  <a:prstClr val="black"/>
                </a:solidFill>
                <a:cs typeface="Arial" charset="0"/>
              </a:rPr>
              <a:t>Seyahat edilen tarihleri gösteren belgeler (uçuş kartları, pasaport giriş-çıkış tarihleri gibi)</a:t>
            </a:r>
          </a:p>
          <a:p>
            <a:pPr algn="just" fontAlgn="base">
              <a:spcBef>
                <a:spcPct val="0"/>
              </a:spcBef>
              <a:spcAft>
                <a:spcPct val="0"/>
              </a:spcAft>
              <a:defRPr/>
            </a:pPr>
            <a:endParaRPr lang="tr-TR" sz="2800" dirty="0">
              <a:solidFill>
                <a:prstClr val="black"/>
              </a:solidFill>
              <a:cs typeface="Arial" charset="0"/>
            </a:endParaRPr>
          </a:p>
          <a:p>
            <a:pPr algn="just" fontAlgn="base">
              <a:spcBef>
                <a:spcPct val="0"/>
              </a:spcBef>
              <a:spcAft>
                <a:spcPct val="0"/>
              </a:spcAft>
              <a:buFont typeface="Arial" charset="0"/>
              <a:buChar char="•"/>
              <a:defRPr/>
            </a:pPr>
            <a:r>
              <a:rPr lang="tr-TR" sz="2800" dirty="0">
                <a:solidFill>
                  <a:prstClr val="black"/>
                </a:solidFill>
                <a:cs typeface="Arial" charset="0"/>
              </a:rPr>
              <a:t>Personel Nihai </a:t>
            </a:r>
            <a:r>
              <a:rPr lang="tr-TR" sz="2800" dirty="0" smtClean="0">
                <a:solidFill>
                  <a:prstClr val="black"/>
                </a:solidFill>
                <a:cs typeface="Arial" charset="0"/>
              </a:rPr>
              <a:t>Raporu</a:t>
            </a:r>
            <a:endParaRPr lang="tr-TR" sz="2800" dirty="0">
              <a:solidFill>
                <a:prstClr val="black"/>
              </a:solidFill>
              <a:cs typeface="Arial" charset="0"/>
            </a:endParaRPr>
          </a:p>
          <a:p>
            <a:pPr algn="ctr" fontAlgn="base">
              <a:spcBef>
                <a:spcPct val="0"/>
              </a:spcBef>
              <a:spcAft>
                <a:spcPct val="0"/>
              </a:spcAft>
              <a:defRPr/>
            </a:pPr>
            <a:endParaRPr lang="tr-TR" sz="2000" i="1" dirty="0">
              <a:solidFill>
                <a:prstClr val="black"/>
              </a:solidFill>
              <a:cs typeface="Arial" charset="0"/>
            </a:endParaRPr>
          </a:p>
          <a:p>
            <a:pPr algn="ctr" fontAlgn="base">
              <a:spcBef>
                <a:spcPct val="0"/>
              </a:spcBef>
              <a:spcAft>
                <a:spcPct val="0"/>
              </a:spcAft>
              <a:defRPr/>
            </a:pPr>
            <a:r>
              <a:rPr lang="tr-TR" sz="2000" i="1" dirty="0">
                <a:solidFill>
                  <a:prstClr val="black"/>
                </a:solidFill>
                <a:cs typeface="Arial" charset="0"/>
              </a:rPr>
              <a:t>Döndükten sonra 30 gün içerisinde ödemeniz yapılır.</a:t>
            </a:r>
          </a:p>
          <a:p>
            <a:pPr algn="just" fontAlgn="base">
              <a:spcBef>
                <a:spcPct val="0"/>
              </a:spcBef>
              <a:spcAft>
                <a:spcPct val="0"/>
              </a:spcAft>
              <a:buFont typeface="Arial" charset="0"/>
              <a:buChar char="•"/>
              <a:defRPr/>
            </a:pPr>
            <a:endParaRPr lang="tr-TR" sz="2800" dirty="0">
              <a:solidFill>
                <a:prstClr val="black"/>
              </a:solidFill>
              <a:cs typeface="Arial" charset="0"/>
            </a:endParaRPr>
          </a:p>
          <a:p>
            <a:pPr algn="just" fontAlgn="base">
              <a:spcBef>
                <a:spcPct val="0"/>
              </a:spcBef>
              <a:spcAft>
                <a:spcPct val="0"/>
              </a:spcAft>
              <a:buFont typeface="Arial" charset="0"/>
              <a:buChar char="•"/>
              <a:defRPr/>
            </a:pPr>
            <a:endParaRPr lang="tr-TR" sz="2000" dirty="0">
              <a:solidFill>
                <a:prstClr val="black"/>
              </a:solidFill>
              <a:latin typeface="Arial" charset="0"/>
              <a:cs typeface="Arial" charset="0"/>
            </a:endParaRPr>
          </a:p>
        </p:txBody>
      </p:sp>
    </p:spTree>
    <p:extLst>
      <p:ext uri="{BB962C8B-B14F-4D97-AF65-F5344CB8AC3E}">
        <p14:creationId xmlns:p14="http://schemas.microsoft.com/office/powerpoint/2010/main" val="894746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27264614"/>
              </p:ext>
            </p:extLst>
          </p:nvPr>
        </p:nvGraphicFramePr>
        <p:xfrm>
          <a:off x="182880" y="1339962"/>
          <a:ext cx="11598443" cy="5435680"/>
        </p:xfrm>
        <a:graphic>
          <a:graphicData uri="http://schemas.openxmlformats.org/drawingml/2006/table">
            <a:tbl>
              <a:tblPr/>
              <a:tblGrid>
                <a:gridCol w="6797877">
                  <a:extLst>
                    <a:ext uri="{9D8B030D-6E8A-4147-A177-3AD203B41FA5}">
                      <a16:colId xmlns:a16="http://schemas.microsoft.com/office/drawing/2014/main" val="1868905581"/>
                    </a:ext>
                  </a:extLst>
                </a:gridCol>
                <a:gridCol w="2400283">
                  <a:extLst>
                    <a:ext uri="{9D8B030D-6E8A-4147-A177-3AD203B41FA5}">
                      <a16:colId xmlns:a16="http://schemas.microsoft.com/office/drawing/2014/main" val="716111241"/>
                    </a:ext>
                  </a:extLst>
                </a:gridCol>
                <a:gridCol w="2400283">
                  <a:extLst>
                    <a:ext uri="{9D8B030D-6E8A-4147-A177-3AD203B41FA5}">
                      <a16:colId xmlns:a16="http://schemas.microsoft.com/office/drawing/2014/main" val="996245162"/>
                    </a:ext>
                  </a:extLst>
                </a:gridCol>
              </a:tblGrid>
              <a:tr h="214710">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Kriter Açıklama</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Kriter Puanı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438107856"/>
                  </a:ext>
                </a:extLst>
              </a:tr>
              <a:tr h="217597">
                <a:tc>
                  <a:txBody>
                    <a:bodyPr/>
                    <a:lstStyle/>
                    <a:p>
                      <a:pPr>
                        <a:lnSpc>
                          <a:spcPct val="106000"/>
                        </a:lnSpc>
                        <a:spcAft>
                          <a:spcPts val="80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Programdan ilk kez yararlanma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242433225"/>
                  </a:ext>
                </a:extLst>
              </a:tr>
              <a:tr h="214710">
                <a:tc>
                  <a:txBody>
                    <a:bodyPr/>
                    <a:lstStyle/>
                    <a:p>
                      <a:pPr>
                        <a:lnSpc>
                          <a:spcPct val="106000"/>
                        </a:lnSpc>
                        <a:spcAft>
                          <a:spcPts val="800"/>
                        </a:spcAft>
                      </a:pPr>
                      <a:r>
                        <a:rPr lang="tr-TR" sz="1400" dirty="0" err="1">
                          <a:effectLst/>
                          <a:latin typeface="Times New Roman" panose="02020603050405020304" pitchFamily="18" charset="0"/>
                          <a:ea typeface="Calibri" panose="020F0502020204030204" pitchFamily="34" charset="0"/>
                          <a:cs typeface="Times New Roman" panose="02020603050405020304" pitchFamily="18" charset="0"/>
                        </a:rPr>
                        <a:t>Erasmus</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Koordinatörlüğü görevi var ise</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053652557"/>
                  </a:ext>
                </a:extLst>
              </a:tr>
              <a:tr h="406995">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Bölümünde Erasmus+ öğrenci hareketliliği gerçekleştiren Erasmus+ Koordinatörü ise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149350481"/>
                  </a:ext>
                </a:extLst>
              </a:tr>
              <a:tr h="525864">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AB Projesi koordinatörü/ortağı ise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972330555"/>
                  </a:ext>
                </a:extLst>
              </a:tr>
              <a:tr h="214710">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Bir önceki yıl programdan faydalanmış ise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-10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850963821"/>
                  </a:ext>
                </a:extLst>
              </a:tr>
              <a:tr h="223812">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İki yıl önce programdan faydalanmış ise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68219393"/>
                  </a:ext>
                </a:extLst>
              </a:tr>
              <a:tr h="254896">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Üç yıl önce programdan faydalanmış ise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-5</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171570636"/>
                  </a:ext>
                </a:extLst>
              </a:tr>
              <a:tr h="214710">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Dört yıl önce programdan faydalanmış ise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071206470"/>
                  </a:ext>
                </a:extLst>
              </a:tr>
              <a:tr h="214710">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Beş yıl önce programdan faydalanmış ise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419061408"/>
                  </a:ext>
                </a:extLst>
              </a:tr>
              <a:tr h="429420">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Daha önce ikili anlaşma bulunmayan bir ülkedeki yükseköğretim kurumu ile anlaşma imzalamış ise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+8</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920096945"/>
                  </a:ext>
                </a:extLst>
              </a:tr>
              <a:tr h="406995">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Bir önceki yıl gitmeye hak kazandığı halde gerekçe göstermeksizin gitmekten vazgeçmiş ise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-20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98153928"/>
                  </a:ext>
                </a:extLst>
              </a:tr>
              <a:tr h="214710">
                <a:tc rowSpan="4">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YDS, YÖKDİL gibi eşdeğerliği ÖSYM tarafından kabul edilen sınav sonucunu belgeleyen personele yandan görülen tablodaki şekilde puan verilir.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Puan Aralığı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Verilecek Puan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962270"/>
                  </a:ext>
                </a:extLst>
              </a:tr>
              <a:tr h="214710">
                <a:tc vMerge="1">
                  <a:txBody>
                    <a:bodyPr/>
                    <a:lstStyle/>
                    <a:p>
                      <a:endParaRPr lang="tr-TR"/>
                    </a:p>
                  </a:txBody>
                  <a:tcPr/>
                </a:tc>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65-80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0341258"/>
                  </a:ext>
                </a:extLst>
              </a:tr>
              <a:tr h="214710">
                <a:tc vMerge="1">
                  <a:txBody>
                    <a:bodyPr/>
                    <a:lstStyle/>
                    <a:p>
                      <a:endParaRPr lang="tr-TR"/>
                    </a:p>
                  </a:txBody>
                  <a:tcPr/>
                </a:tc>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81-90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2234"/>
                  </a:ext>
                </a:extLst>
              </a:tr>
              <a:tr h="214710">
                <a:tc vMerge="1">
                  <a:txBody>
                    <a:bodyPr/>
                    <a:lstStyle/>
                    <a:p>
                      <a:endParaRPr lang="tr-TR"/>
                    </a:p>
                  </a:txBody>
                  <a:tcPr/>
                </a:tc>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91-100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7563000"/>
                  </a:ext>
                </a:extLst>
              </a:tr>
              <a:tr h="961252">
                <a:tc>
                  <a:txBody>
                    <a:bodyPr/>
                    <a:lstStyle/>
                    <a:p>
                      <a:pPr>
                        <a:lnSpc>
                          <a:spcPct val="106000"/>
                        </a:lnSpc>
                        <a:spcAft>
                          <a:spcPts val="80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Eşitlik olması durumunda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Hizmet süresi fazla olan personele öncelik tanınır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Personel ve öğrenci hareketliliği son iki akademik yılda daha az gerçekleşen bölüm personeli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6000"/>
                        </a:lnSpc>
                        <a:spcAft>
                          <a:spcPts val="80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168" marR="3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984269161"/>
                  </a:ext>
                </a:extLst>
              </a:tr>
            </a:tbl>
          </a:graphicData>
        </a:graphic>
      </p:graphicFrame>
      <p:sp>
        <p:nvSpPr>
          <p:cNvPr id="3" name="Metin kutusu 2"/>
          <p:cNvSpPr txBox="1"/>
          <p:nvPr/>
        </p:nvSpPr>
        <p:spPr>
          <a:xfrm>
            <a:off x="182880" y="66898"/>
            <a:ext cx="10106526" cy="1169551"/>
          </a:xfrm>
          <a:prstGeom prst="rect">
            <a:avLst/>
          </a:prstGeom>
          <a:noFill/>
        </p:spPr>
        <p:txBody>
          <a:bodyPr wrap="square" rtlCol="0">
            <a:spAutoFit/>
          </a:bodyPr>
          <a:lstStyle/>
          <a:p>
            <a:r>
              <a:rPr lang="tr-TR" sz="1400" b="1" dirty="0"/>
              <a:t>BANDIRMA ONYEDİ EYLÜL ÜNİVERSİTESİ</a:t>
            </a:r>
            <a:endParaRPr lang="tr-TR" sz="1400" dirty="0"/>
          </a:p>
          <a:p>
            <a:r>
              <a:rPr lang="tr-TR" sz="1400" b="1" dirty="0"/>
              <a:t>ERASMUS+ PERSONEL DERS VERME HAREKETLİLİĞİ </a:t>
            </a:r>
            <a:r>
              <a:rPr lang="tr-TR" sz="1400" b="1" dirty="0" err="1"/>
              <a:t>KRİTERLERi</a:t>
            </a:r>
            <a:endParaRPr lang="tr-TR" sz="1400" dirty="0"/>
          </a:p>
          <a:p>
            <a:r>
              <a:rPr lang="tr-TR" sz="1400" dirty="0"/>
              <a:t>Yapılan başvurular, Rektörlükçe oluşturulacak bir komisyon tarafından 20 taban puanı üzerinden, Ulusal Ajans’ın </a:t>
            </a:r>
            <a:r>
              <a:rPr lang="tr-TR" sz="1400" dirty="0" err="1"/>
              <a:t>Erasmus</a:t>
            </a:r>
            <a:r>
              <a:rPr lang="tr-TR" sz="1400" dirty="0"/>
              <a:t>+ Uygulama El Kitabı’nda belirtilen öncelikler dikkate alınarak belirlenmiş olan ve aşağıda belirtilen kriterler esas alınarak değerlendirilir.</a:t>
            </a:r>
          </a:p>
          <a:p>
            <a:r>
              <a:rPr lang="tr-TR" sz="1400" dirty="0"/>
              <a:t>Değerlendirme sonucunda kontenjan sayısı kadar asil ve yedek personel belirlenir.</a:t>
            </a:r>
          </a:p>
        </p:txBody>
      </p:sp>
    </p:spTree>
    <p:extLst>
      <p:ext uri="{BB962C8B-B14F-4D97-AF65-F5344CB8AC3E}">
        <p14:creationId xmlns:p14="http://schemas.microsoft.com/office/powerpoint/2010/main" val="917493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796536443"/>
              </p:ext>
            </p:extLst>
          </p:nvPr>
        </p:nvGraphicFramePr>
        <p:xfrm>
          <a:off x="77002" y="86628"/>
          <a:ext cx="12114998" cy="6679932"/>
        </p:xfrm>
        <a:graphic>
          <a:graphicData uri="http://schemas.openxmlformats.org/drawingml/2006/table">
            <a:tbl>
              <a:tblPr>
                <a:tableStyleId>{5C22544A-7EE6-4342-B048-85BDC9FD1C3A}</a:tableStyleId>
              </a:tblPr>
              <a:tblGrid>
                <a:gridCol w="7100632">
                  <a:extLst>
                    <a:ext uri="{9D8B030D-6E8A-4147-A177-3AD203B41FA5}">
                      <a16:colId xmlns:a16="http://schemas.microsoft.com/office/drawing/2014/main" val="4040044308"/>
                    </a:ext>
                  </a:extLst>
                </a:gridCol>
                <a:gridCol w="2507183">
                  <a:extLst>
                    <a:ext uri="{9D8B030D-6E8A-4147-A177-3AD203B41FA5}">
                      <a16:colId xmlns:a16="http://schemas.microsoft.com/office/drawing/2014/main" val="2119108905"/>
                    </a:ext>
                  </a:extLst>
                </a:gridCol>
                <a:gridCol w="2507183">
                  <a:extLst>
                    <a:ext uri="{9D8B030D-6E8A-4147-A177-3AD203B41FA5}">
                      <a16:colId xmlns:a16="http://schemas.microsoft.com/office/drawing/2014/main" val="1814745109"/>
                    </a:ext>
                  </a:extLst>
                </a:gridCol>
              </a:tblGrid>
              <a:tr h="251879">
                <a:tc>
                  <a:txBody>
                    <a:bodyPr/>
                    <a:lstStyle/>
                    <a:p>
                      <a:pPr>
                        <a:lnSpc>
                          <a:spcPct val="107000"/>
                        </a:lnSpc>
                        <a:spcAft>
                          <a:spcPts val="800"/>
                        </a:spcAft>
                      </a:pPr>
                      <a:r>
                        <a:rPr lang="tr-TR" sz="800">
                          <a:effectLst/>
                        </a:rPr>
                        <a:t>Kriter Açıklama</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Kriter Puanı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3659173464"/>
                  </a:ext>
                </a:extLst>
              </a:tr>
              <a:tr h="400718">
                <a:tc>
                  <a:txBody>
                    <a:bodyPr/>
                    <a:lstStyle/>
                    <a:p>
                      <a:pPr>
                        <a:lnSpc>
                          <a:spcPct val="107000"/>
                        </a:lnSpc>
                        <a:spcAft>
                          <a:spcPts val="800"/>
                        </a:spcAft>
                      </a:pPr>
                      <a:r>
                        <a:rPr lang="tr-TR" sz="800">
                          <a:effectLst/>
                        </a:rPr>
                        <a:t>İdari personel, uzman ve araştırma görevlisi ise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1447812450"/>
                  </a:ext>
                </a:extLst>
              </a:tr>
              <a:tr h="377820">
                <a:tc>
                  <a:txBody>
                    <a:bodyPr/>
                    <a:lstStyle/>
                    <a:p>
                      <a:pPr>
                        <a:lnSpc>
                          <a:spcPct val="107000"/>
                        </a:lnSpc>
                        <a:spcAft>
                          <a:spcPts val="800"/>
                        </a:spcAft>
                      </a:pPr>
                      <a:r>
                        <a:rPr lang="tr-TR" sz="800">
                          <a:effectLst/>
                        </a:rPr>
                        <a:t>Öğretim görevlisi, okutman ve yardımcı doçent ise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+1</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3285722090"/>
                  </a:ext>
                </a:extLst>
              </a:tr>
              <a:tr h="377820">
                <a:tc>
                  <a:txBody>
                    <a:bodyPr/>
                    <a:lstStyle/>
                    <a:p>
                      <a:pPr>
                        <a:lnSpc>
                          <a:spcPct val="107000"/>
                        </a:lnSpc>
                        <a:spcAft>
                          <a:spcPts val="800"/>
                        </a:spcAft>
                      </a:pPr>
                      <a:r>
                        <a:rPr lang="tr-TR" sz="800">
                          <a:effectLst/>
                        </a:rPr>
                        <a:t>Programdan ilk kez yararlanma</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3291986876"/>
                  </a:ext>
                </a:extLst>
              </a:tr>
              <a:tr h="233962">
                <a:tc>
                  <a:txBody>
                    <a:bodyPr/>
                    <a:lstStyle/>
                    <a:p>
                      <a:pPr>
                        <a:lnSpc>
                          <a:spcPct val="107000"/>
                        </a:lnSpc>
                        <a:spcAft>
                          <a:spcPts val="800"/>
                        </a:spcAft>
                      </a:pPr>
                      <a:r>
                        <a:rPr lang="tr-TR" sz="800">
                          <a:effectLst/>
                        </a:rPr>
                        <a:t>Engelli personel ise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3068214991"/>
                  </a:ext>
                </a:extLst>
              </a:tr>
              <a:tr h="181137">
                <a:tc>
                  <a:txBody>
                    <a:bodyPr/>
                    <a:lstStyle/>
                    <a:p>
                      <a:pPr>
                        <a:lnSpc>
                          <a:spcPct val="107000"/>
                        </a:lnSpc>
                        <a:spcAft>
                          <a:spcPts val="800"/>
                        </a:spcAft>
                      </a:pPr>
                      <a:r>
                        <a:rPr lang="tr-TR" sz="800" dirty="0">
                          <a:effectLst/>
                        </a:rPr>
                        <a:t>Bir önceki yıl programdan faydalanmış ise</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2328342973"/>
                  </a:ext>
                </a:extLst>
              </a:tr>
              <a:tr h="412167">
                <a:tc>
                  <a:txBody>
                    <a:bodyPr/>
                    <a:lstStyle/>
                    <a:p>
                      <a:pPr>
                        <a:lnSpc>
                          <a:spcPct val="107000"/>
                        </a:lnSpc>
                        <a:spcAft>
                          <a:spcPts val="800"/>
                        </a:spcAft>
                      </a:pPr>
                      <a:r>
                        <a:rPr lang="tr-TR" sz="800">
                          <a:effectLst/>
                        </a:rPr>
                        <a:t>İki yıl önce programdan faydalanmış ise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-7</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1399682936"/>
                  </a:ext>
                </a:extLst>
              </a:tr>
              <a:tr h="469412">
                <a:tc>
                  <a:txBody>
                    <a:bodyPr/>
                    <a:lstStyle/>
                    <a:p>
                      <a:pPr>
                        <a:lnSpc>
                          <a:spcPct val="107000"/>
                        </a:lnSpc>
                        <a:spcAft>
                          <a:spcPts val="800"/>
                        </a:spcAft>
                      </a:pPr>
                      <a:r>
                        <a:rPr lang="tr-TR" sz="800">
                          <a:effectLst/>
                        </a:rPr>
                        <a:t>Üç yıl önce programdan faydalanmış ise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1780138325"/>
                  </a:ext>
                </a:extLst>
              </a:tr>
              <a:tr h="377820">
                <a:tc>
                  <a:txBody>
                    <a:bodyPr/>
                    <a:lstStyle/>
                    <a:p>
                      <a:pPr>
                        <a:lnSpc>
                          <a:spcPct val="107000"/>
                        </a:lnSpc>
                        <a:spcAft>
                          <a:spcPts val="800"/>
                        </a:spcAft>
                      </a:pPr>
                      <a:r>
                        <a:rPr lang="tr-TR" sz="800" dirty="0">
                          <a:effectLst/>
                        </a:rPr>
                        <a:t>Dört yıl önce programdan faydalanmış ise</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dirty="0">
                          <a:effectLst/>
                        </a:rPr>
                        <a:t>-3</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977746241"/>
                  </a:ext>
                </a:extLst>
              </a:tr>
              <a:tr h="377820">
                <a:tc>
                  <a:txBody>
                    <a:bodyPr/>
                    <a:lstStyle/>
                    <a:p>
                      <a:pPr>
                        <a:lnSpc>
                          <a:spcPct val="107000"/>
                        </a:lnSpc>
                        <a:spcAft>
                          <a:spcPts val="800"/>
                        </a:spcAft>
                      </a:pPr>
                      <a:r>
                        <a:rPr lang="tr-TR" sz="800">
                          <a:effectLst/>
                        </a:rPr>
                        <a:t>Beş yıl önce programdan faydalanmış ise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-1</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695621468"/>
                  </a:ext>
                </a:extLst>
              </a:tr>
              <a:tr h="431248">
                <a:tc>
                  <a:txBody>
                    <a:bodyPr/>
                    <a:lstStyle/>
                    <a:p>
                      <a:pPr>
                        <a:lnSpc>
                          <a:spcPct val="107000"/>
                        </a:lnSpc>
                        <a:spcAft>
                          <a:spcPts val="800"/>
                        </a:spcAft>
                      </a:pPr>
                      <a:r>
                        <a:rPr lang="tr-TR" sz="800">
                          <a:effectLst/>
                        </a:rPr>
                        <a:t>Daha önce Eğitim Alma programında yer almayan kurum tercih edilmiş ise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+2</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1436853641"/>
                  </a:ext>
                </a:extLst>
              </a:tr>
              <a:tr h="431248">
                <a:tc>
                  <a:txBody>
                    <a:bodyPr/>
                    <a:lstStyle/>
                    <a:p>
                      <a:pPr>
                        <a:lnSpc>
                          <a:spcPct val="107000"/>
                        </a:lnSpc>
                        <a:spcAft>
                          <a:spcPts val="800"/>
                        </a:spcAft>
                      </a:pPr>
                      <a:r>
                        <a:rPr lang="tr-TR" sz="800">
                          <a:effectLst/>
                        </a:rPr>
                        <a:t>Daha önce Eğitim Alma programında yer almayan ülke tercih edilmiş ise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dirty="0">
                          <a:effectLst/>
                        </a:rPr>
                        <a:t>+2</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3557599796"/>
                  </a:ext>
                </a:extLst>
              </a:tr>
              <a:tr h="194698">
                <a:tc>
                  <a:txBody>
                    <a:bodyPr/>
                    <a:lstStyle/>
                    <a:p>
                      <a:pPr>
                        <a:lnSpc>
                          <a:spcPct val="107000"/>
                        </a:lnSpc>
                        <a:spcAft>
                          <a:spcPts val="800"/>
                        </a:spcAft>
                      </a:pPr>
                      <a:r>
                        <a:rPr lang="tr-TR" sz="800">
                          <a:effectLst/>
                        </a:rPr>
                        <a:t>Bir önceki yıl gitmeye hak kazandığı halde gerekçe göstermeksizin gitmekten vazgeçmiş ise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a:effectLst/>
                        </a:rPr>
                        <a:t>-20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299019230"/>
                  </a:ext>
                </a:extLst>
              </a:tr>
              <a:tr h="235851">
                <a:tc rowSpan="6">
                  <a:txBody>
                    <a:bodyPr/>
                    <a:lstStyle/>
                    <a:p>
                      <a:pPr>
                        <a:lnSpc>
                          <a:spcPct val="107000"/>
                        </a:lnSpc>
                        <a:spcAft>
                          <a:spcPts val="800"/>
                        </a:spcAft>
                      </a:pPr>
                      <a:r>
                        <a:rPr lang="tr-TR" sz="800" dirty="0">
                          <a:effectLst/>
                        </a:rPr>
                        <a:t>YDS, YÖKDİL gibi eşdeğerliği ÖSYM tarafından kabul edilen sınav sonucunu belgeleyen personele yandan görülen tablodaki şekilde puan verilir.</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a:txBody>
                    <a:bodyPr/>
                    <a:lstStyle/>
                    <a:p>
                      <a:pPr>
                        <a:lnSpc>
                          <a:spcPct val="107000"/>
                        </a:lnSpc>
                        <a:spcAft>
                          <a:spcPts val="800"/>
                        </a:spcAft>
                      </a:pPr>
                      <a:r>
                        <a:rPr lang="tr-TR" sz="800">
                          <a:effectLst/>
                        </a:rPr>
                        <a:t>Puan Aralığı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a:txBody>
                    <a:bodyPr/>
                    <a:lstStyle/>
                    <a:p>
                      <a:pPr>
                        <a:lnSpc>
                          <a:spcPct val="107000"/>
                        </a:lnSpc>
                        <a:spcAft>
                          <a:spcPts val="800"/>
                        </a:spcAft>
                      </a:pPr>
                      <a:r>
                        <a:rPr lang="tr-TR" sz="800">
                          <a:effectLst/>
                        </a:rPr>
                        <a:t>Verilecek Puan</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extLst>
                  <a:ext uri="{0D108BD9-81ED-4DB2-BD59-A6C34878D82A}">
                    <a16:rowId xmlns:a16="http://schemas.microsoft.com/office/drawing/2014/main" val="4027817978"/>
                  </a:ext>
                </a:extLst>
              </a:tr>
              <a:tr h="215625">
                <a:tc vMerge="1">
                  <a:txBody>
                    <a:bodyPr/>
                    <a:lstStyle/>
                    <a:p>
                      <a:endParaRPr lang="tr-TR"/>
                    </a:p>
                  </a:txBody>
                  <a:tcPr/>
                </a:tc>
                <a:tc>
                  <a:txBody>
                    <a:bodyPr/>
                    <a:lstStyle/>
                    <a:p>
                      <a:pPr>
                        <a:lnSpc>
                          <a:spcPct val="107000"/>
                        </a:lnSpc>
                        <a:spcAft>
                          <a:spcPts val="800"/>
                        </a:spcAft>
                      </a:pPr>
                      <a:r>
                        <a:rPr lang="tr-TR" sz="800">
                          <a:effectLst/>
                        </a:rPr>
                        <a:t>50-60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a:txBody>
                    <a:bodyPr/>
                    <a:lstStyle/>
                    <a:p>
                      <a:pPr>
                        <a:lnSpc>
                          <a:spcPct val="107000"/>
                        </a:lnSpc>
                        <a:spcAft>
                          <a:spcPts val="800"/>
                        </a:spcAft>
                      </a:pPr>
                      <a:r>
                        <a:rPr lang="tr-TR" sz="800">
                          <a:effectLst/>
                        </a:rPr>
                        <a:t>+1</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extLst>
                  <a:ext uri="{0D108BD9-81ED-4DB2-BD59-A6C34878D82A}">
                    <a16:rowId xmlns:a16="http://schemas.microsoft.com/office/drawing/2014/main" val="2849412212"/>
                  </a:ext>
                </a:extLst>
              </a:tr>
              <a:tr h="215625">
                <a:tc vMerge="1">
                  <a:txBody>
                    <a:bodyPr/>
                    <a:lstStyle/>
                    <a:p>
                      <a:endParaRPr lang="tr-TR"/>
                    </a:p>
                  </a:txBody>
                  <a:tcPr/>
                </a:tc>
                <a:tc>
                  <a:txBody>
                    <a:bodyPr/>
                    <a:lstStyle/>
                    <a:p>
                      <a:pPr>
                        <a:lnSpc>
                          <a:spcPct val="107000"/>
                        </a:lnSpc>
                        <a:spcAft>
                          <a:spcPts val="800"/>
                        </a:spcAft>
                      </a:pPr>
                      <a:r>
                        <a:rPr lang="tr-TR" sz="800">
                          <a:effectLst/>
                        </a:rPr>
                        <a:t>61-70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a:txBody>
                    <a:bodyPr/>
                    <a:lstStyle/>
                    <a:p>
                      <a:pPr>
                        <a:lnSpc>
                          <a:spcPct val="107000"/>
                        </a:lnSpc>
                        <a:spcAft>
                          <a:spcPts val="800"/>
                        </a:spcAft>
                      </a:pPr>
                      <a:r>
                        <a:rPr lang="tr-TR" sz="800">
                          <a:effectLst/>
                        </a:rPr>
                        <a:t>+2</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extLst>
                  <a:ext uri="{0D108BD9-81ED-4DB2-BD59-A6C34878D82A}">
                    <a16:rowId xmlns:a16="http://schemas.microsoft.com/office/drawing/2014/main" val="4147041003"/>
                  </a:ext>
                </a:extLst>
              </a:tr>
              <a:tr h="215625">
                <a:tc vMerge="1">
                  <a:txBody>
                    <a:bodyPr/>
                    <a:lstStyle/>
                    <a:p>
                      <a:endParaRPr lang="tr-TR"/>
                    </a:p>
                  </a:txBody>
                  <a:tcPr/>
                </a:tc>
                <a:tc>
                  <a:txBody>
                    <a:bodyPr/>
                    <a:lstStyle/>
                    <a:p>
                      <a:pPr>
                        <a:lnSpc>
                          <a:spcPct val="107000"/>
                        </a:lnSpc>
                        <a:spcAft>
                          <a:spcPts val="800"/>
                        </a:spcAft>
                      </a:pPr>
                      <a:r>
                        <a:rPr lang="tr-TR" sz="800">
                          <a:effectLst/>
                        </a:rPr>
                        <a:t>71-80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a:txBody>
                    <a:bodyPr/>
                    <a:lstStyle/>
                    <a:p>
                      <a:pPr>
                        <a:lnSpc>
                          <a:spcPct val="107000"/>
                        </a:lnSpc>
                        <a:spcAft>
                          <a:spcPts val="800"/>
                        </a:spcAft>
                      </a:pPr>
                      <a:r>
                        <a:rPr lang="tr-TR" sz="800">
                          <a:effectLst/>
                        </a:rPr>
                        <a:t>+3</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extLst>
                  <a:ext uri="{0D108BD9-81ED-4DB2-BD59-A6C34878D82A}">
                    <a16:rowId xmlns:a16="http://schemas.microsoft.com/office/drawing/2014/main" val="3686957051"/>
                  </a:ext>
                </a:extLst>
              </a:tr>
              <a:tr h="251879">
                <a:tc vMerge="1">
                  <a:txBody>
                    <a:bodyPr/>
                    <a:lstStyle/>
                    <a:p>
                      <a:endParaRPr lang="tr-TR"/>
                    </a:p>
                  </a:txBody>
                  <a:tcPr/>
                </a:tc>
                <a:tc>
                  <a:txBody>
                    <a:bodyPr/>
                    <a:lstStyle/>
                    <a:p>
                      <a:pPr>
                        <a:lnSpc>
                          <a:spcPct val="107000"/>
                        </a:lnSpc>
                        <a:spcAft>
                          <a:spcPts val="800"/>
                        </a:spcAft>
                      </a:pPr>
                      <a:r>
                        <a:rPr lang="tr-TR" sz="800">
                          <a:effectLst/>
                        </a:rPr>
                        <a:t>81-90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a:txBody>
                    <a:bodyPr/>
                    <a:lstStyle/>
                    <a:p>
                      <a:pPr>
                        <a:lnSpc>
                          <a:spcPct val="107000"/>
                        </a:lnSpc>
                        <a:spcAft>
                          <a:spcPts val="800"/>
                        </a:spcAft>
                      </a:pPr>
                      <a:r>
                        <a:rPr lang="tr-TR" sz="800">
                          <a:effectLst/>
                        </a:rPr>
                        <a:t>+4</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extLst>
                  <a:ext uri="{0D108BD9-81ED-4DB2-BD59-A6C34878D82A}">
                    <a16:rowId xmlns:a16="http://schemas.microsoft.com/office/drawing/2014/main" val="1203819051"/>
                  </a:ext>
                </a:extLst>
              </a:tr>
              <a:tr h="215625">
                <a:tc vMerge="1">
                  <a:txBody>
                    <a:bodyPr/>
                    <a:lstStyle/>
                    <a:p>
                      <a:endParaRPr lang="tr-TR"/>
                    </a:p>
                  </a:txBody>
                  <a:tcPr/>
                </a:tc>
                <a:tc>
                  <a:txBody>
                    <a:bodyPr/>
                    <a:lstStyle/>
                    <a:p>
                      <a:pPr>
                        <a:lnSpc>
                          <a:spcPct val="107000"/>
                        </a:lnSpc>
                        <a:spcAft>
                          <a:spcPts val="800"/>
                        </a:spcAft>
                      </a:pPr>
                      <a:r>
                        <a:rPr lang="tr-TR" sz="800">
                          <a:effectLst/>
                        </a:rPr>
                        <a:t>91-100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a:txBody>
                    <a:bodyPr/>
                    <a:lstStyle/>
                    <a:p>
                      <a:pPr>
                        <a:lnSpc>
                          <a:spcPct val="107000"/>
                        </a:lnSpc>
                        <a:spcAft>
                          <a:spcPts val="800"/>
                        </a:spcAft>
                      </a:pPr>
                      <a:r>
                        <a:rPr lang="tr-TR" sz="800">
                          <a:effectLst/>
                        </a:rPr>
                        <a:t>+5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extLst>
                  <a:ext uri="{0D108BD9-81ED-4DB2-BD59-A6C34878D82A}">
                    <a16:rowId xmlns:a16="http://schemas.microsoft.com/office/drawing/2014/main" val="4214407109"/>
                  </a:ext>
                </a:extLst>
              </a:tr>
              <a:tr h="811953">
                <a:tc>
                  <a:txBody>
                    <a:bodyPr/>
                    <a:lstStyle/>
                    <a:p>
                      <a:pPr>
                        <a:lnSpc>
                          <a:spcPct val="107000"/>
                        </a:lnSpc>
                        <a:spcAft>
                          <a:spcPts val="800"/>
                        </a:spcAft>
                      </a:pPr>
                      <a:r>
                        <a:rPr lang="tr-TR" sz="800" dirty="0">
                          <a:effectLst/>
                        </a:rPr>
                        <a:t>Eşitlik olması durumunda</a:t>
                      </a:r>
                    </a:p>
                    <a:p>
                      <a:pPr marL="342900" lvl="0" indent="-342900">
                        <a:lnSpc>
                          <a:spcPct val="107000"/>
                        </a:lnSpc>
                        <a:spcAft>
                          <a:spcPts val="0"/>
                        </a:spcAft>
                        <a:buFont typeface="+mj-lt"/>
                        <a:buAutoNum type="arabicPeriod"/>
                      </a:pPr>
                      <a:r>
                        <a:rPr lang="tr-TR" sz="800" dirty="0">
                          <a:effectLst/>
                        </a:rPr>
                        <a:t>Hizmet süresi fazla olan personele öncelik tanınır</a:t>
                      </a:r>
                    </a:p>
                    <a:p>
                      <a:pPr marL="342900" lvl="0" indent="-342900">
                        <a:lnSpc>
                          <a:spcPct val="107000"/>
                        </a:lnSpc>
                        <a:spcAft>
                          <a:spcPts val="800"/>
                        </a:spcAft>
                        <a:buFont typeface="+mj-lt"/>
                        <a:buAutoNum type="arabicPeriod"/>
                      </a:pPr>
                      <a:r>
                        <a:rPr lang="tr-TR" sz="800" dirty="0">
                          <a:effectLst/>
                        </a:rPr>
                        <a:t>Dil Puanı yüksek olan personele öncelik tanınır.</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gridSpan="2">
                  <a:txBody>
                    <a:bodyPr/>
                    <a:lstStyle/>
                    <a:p>
                      <a:pPr>
                        <a:lnSpc>
                          <a:spcPct val="107000"/>
                        </a:lnSpc>
                        <a:spcAft>
                          <a:spcPts val="800"/>
                        </a:spcAft>
                      </a:pPr>
                      <a:r>
                        <a:rPr lang="tr-TR" sz="800" dirty="0">
                          <a:effectLst/>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2057" marR="32057" marT="0" marB="0"/>
                </a:tc>
                <a:tc hMerge="1">
                  <a:txBody>
                    <a:bodyPr/>
                    <a:lstStyle/>
                    <a:p>
                      <a:endParaRPr lang="tr-TR"/>
                    </a:p>
                  </a:txBody>
                  <a:tcPr/>
                </a:tc>
                <a:extLst>
                  <a:ext uri="{0D108BD9-81ED-4DB2-BD59-A6C34878D82A}">
                    <a16:rowId xmlns:a16="http://schemas.microsoft.com/office/drawing/2014/main" val="4124188666"/>
                  </a:ext>
                </a:extLst>
              </a:tr>
            </a:tbl>
          </a:graphicData>
        </a:graphic>
      </p:graphicFrame>
    </p:spTree>
    <p:extLst>
      <p:ext uri="{BB962C8B-B14F-4D97-AF65-F5344CB8AC3E}">
        <p14:creationId xmlns:p14="http://schemas.microsoft.com/office/powerpoint/2010/main" val="844510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93205350"/>
              </p:ext>
            </p:extLst>
          </p:nvPr>
        </p:nvGraphicFramePr>
        <p:xfrm>
          <a:off x="326495" y="954340"/>
          <a:ext cx="8576873" cy="5770701"/>
        </p:xfrm>
        <a:graphic>
          <a:graphicData uri="http://schemas.openxmlformats.org/drawingml/2006/table">
            <a:tbl>
              <a:tblPr/>
              <a:tblGrid>
                <a:gridCol w="1869793">
                  <a:extLst>
                    <a:ext uri="{9D8B030D-6E8A-4147-A177-3AD203B41FA5}">
                      <a16:colId xmlns:a16="http://schemas.microsoft.com/office/drawing/2014/main" val="4004321004"/>
                    </a:ext>
                  </a:extLst>
                </a:gridCol>
                <a:gridCol w="6707080">
                  <a:extLst>
                    <a:ext uri="{9D8B030D-6E8A-4147-A177-3AD203B41FA5}">
                      <a16:colId xmlns:a16="http://schemas.microsoft.com/office/drawing/2014/main" val="2184297213"/>
                    </a:ext>
                  </a:extLst>
                </a:gridCol>
              </a:tblGrid>
              <a:tr h="170313">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Adı Soyadı</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dirty="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9311808"/>
                  </a:ext>
                </a:extLst>
              </a:tr>
              <a:tr h="170313">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TC Kimlik No</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830930"/>
                  </a:ext>
                </a:extLst>
              </a:tr>
              <a:tr h="262567">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Doğum Tarihi/Yeri</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933500"/>
                  </a:ext>
                </a:extLst>
              </a:tr>
              <a:tr h="227085">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Telefon</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4352537"/>
                  </a:ext>
                </a:extLst>
              </a:tr>
              <a:tr h="227085">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e-posta</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6925095"/>
                  </a:ext>
                </a:extLst>
              </a:tr>
              <a:tr h="198699">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Fakülte/Birim</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95040"/>
                  </a:ext>
                </a:extLst>
              </a:tr>
              <a:tr h="191602">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Bölüm</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2734976"/>
                  </a:ext>
                </a:extLst>
              </a:tr>
              <a:tr h="227085">
                <a:tc>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Ünvan</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029820"/>
                  </a:ext>
                </a:extLst>
              </a:tr>
              <a:tr h="369312">
                <a:tc gridSpan="2">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Daha önce eğitim alma hareketliliğinden faydalandınız mı?</a:t>
                      </a:r>
                    </a:p>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Evet                                                 Hayır</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493625508"/>
                  </a:ext>
                </a:extLst>
              </a:tr>
              <a:tr h="369312">
                <a:tc gridSpan="2">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Yukarıdaki soruya “Evet” yanıtını verdiyseniz kaç kere faydalandınız?</a:t>
                      </a:r>
                    </a:p>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1                       2                      3                         Diğer:…………..</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71140426"/>
                  </a:ext>
                </a:extLst>
              </a:tr>
              <a:tr h="858664">
                <a:tc gridSpan="2">
                  <a:txBody>
                    <a:bodyPr/>
                    <a:lstStyle/>
                    <a:p>
                      <a:pPr>
                        <a:lnSpc>
                          <a:spcPct val="107000"/>
                        </a:lnSpc>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Daha önce eğitim alma amacıyla hangi ülke/kuruma gittiniz?</a:t>
                      </a:r>
                    </a:p>
                    <a:p>
                      <a:pPr>
                        <a:lnSpc>
                          <a:spcPct val="107000"/>
                        </a:lnSpc>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1-</a:t>
                      </a:r>
                    </a:p>
                    <a:p>
                      <a:pPr>
                        <a:lnSpc>
                          <a:spcPct val="107000"/>
                        </a:lnSpc>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2-</a:t>
                      </a:r>
                    </a:p>
                    <a:p>
                      <a:pPr>
                        <a:lnSpc>
                          <a:spcPct val="107000"/>
                        </a:lnSpc>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3-</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4145325722"/>
                  </a:ext>
                </a:extLst>
              </a:tr>
              <a:tr h="369312">
                <a:tc gridSpan="2">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Eğitim programının dili nedir?</a:t>
                      </a:r>
                    </a:p>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İngilizce                               Almanca                        Diğer:………..</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160512838"/>
                  </a:ext>
                </a:extLst>
              </a:tr>
              <a:tr h="852346">
                <a:tc gridSpan="2">
                  <a:txBody>
                    <a:bodyPr/>
                    <a:lstStyle/>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Başvurulan Üniversite/Kuruluş Tercih Sıralaması</a:t>
                      </a:r>
                    </a:p>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1-</a:t>
                      </a:r>
                    </a:p>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2-</a:t>
                      </a:r>
                    </a:p>
                    <a:p>
                      <a:pPr>
                        <a:lnSpc>
                          <a:spcPct val="107000"/>
                        </a:lnSpc>
                        <a:spcAft>
                          <a:spcPts val="800"/>
                        </a:spcAft>
                      </a:pPr>
                      <a:r>
                        <a:rPr lang="tr-TR" sz="1100">
                          <a:effectLst/>
                          <a:latin typeface="Calibri" panose="020F0502020204030204" pitchFamily="34" charset="0"/>
                          <a:ea typeface="Calibri" panose="020F0502020204030204" pitchFamily="34" charset="0"/>
                          <a:cs typeface="Times New Roman" panose="02020603050405020304" pitchFamily="18" charset="0"/>
                        </a:rPr>
                        <a:t>3-</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946991710"/>
                  </a:ext>
                </a:extLst>
              </a:tr>
              <a:tr h="369312">
                <a:tc gridSpan="2">
                  <a:txBody>
                    <a:bodyPr/>
                    <a:lstStyle/>
                    <a:p>
                      <a:pPr>
                        <a:lnSpc>
                          <a:spcPct val="107000"/>
                        </a:lnSpc>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Başvuru Tarihi:</a:t>
                      </a:r>
                    </a:p>
                    <a:p>
                      <a:pPr>
                        <a:lnSpc>
                          <a:spcPct val="107000"/>
                        </a:lnSpc>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8805117"/>
                  </a:ext>
                </a:extLst>
              </a:tr>
              <a:tr h="191602">
                <a:tc gridSpan="2">
                  <a:txBody>
                    <a:bodyPr/>
                    <a:lstStyle/>
                    <a:p>
                      <a:pPr>
                        <a:lnSpc>
                          <a:spcPct val="107000"/>
                        </a:lnSpc>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İmza: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292673046"/>
                  </a:ext>
                </a:extLst>
              </a:tr>
            </a:tbl>
          </a:graphicData>
        </a:graphic>
      </p:graphicFrame>
      <p:sp>
        <p:nvSpPr>
          <p:cNvPr id="3" name="Metin kutusu 2"/>
          <p:cNvSpPr txBox="1"/>
          <p:nvPr/>
        </p:nvSpPr>
        <p:spPr>
          <a:xfrm>
            <a:off x="981776" y="308009"/>
            <a:ext cx="8094846" cy="646331"/>
          </a:xfrm>
          <a:prstGeom prst="rect">
            <a:avLst/>
          </a:prstGeom>
          <a:noFill/>
        </p:spPr>
        <p:txBody>
          <a:bodyPr wrap="square" rtlCol="0">
            <a:spAutoFit/>
          </a:bodyPr>
          <a:lstStyle/>
          <a:p>
            <a:r>
              <a:rPr lang="tr-TR" b="1"/>
              <a:t>BANDIRMA ONYEDİ EYLÜL ÜNİVERSİTESİ</a:t>
            </a:r>
            <a:endParaRPr lang="tr-TR"/>
          </a:p>
          <a:p>
            <a:r>
              <a:rPr lang="tr-TR" b="1"/>
              <a:t>20…/20… ERASMUS+ EĞİTİM ALMA HAREKETLİLİĞİ BAŞVURU FORMU</a:t>
            </a:r>
            <a:endParaRPr lang="tr-TR"/>
          </a:p>
        </p:txBody>
      </p:sp>
    </p:spTree>
    <p:extLst>
      <p:ext uri="{BB962C8B-B14F-4D97-AF65-F5344CB8AC3E}">
        <p14:creationId xmlns:p14="http://schemas.microsoft.com/office/powerpoint/2010/main" val="1330628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6955767"/>
              </p:ext>
            </p:extLst>
          </p:nvPr>
        </p:nvGraphicFramePr>
        <p:xfrm>
          <a:off x="413123" y="915610"/>
          <a:ext cx="11175694" cy="5969063"/>
        </p:xfrm>
        <a:graphic>
          <a:graphicData uri="http://schemas.openxmlformats.org/drawingml/2006/table">
            <a:tbl>
              <a:tblPr/>
              <a:tblGrid>
                <a:gridCol w="2436346">
                  <a:extLst>
                    <a:ext uri="{9D8B030D-6E8A-4147-A177-3AD203B41FA5}">
                      <a16:colId xmlns:a16="http://schemas.microsoft.com/office/drawing/2014/main" val="312363473"/>
                    </a:ext>
                  </a:extLst>
                </a:gridCol>
                <a:gridCol w="8739348">
                  <a:extLst>
                    <a:ext uri="{9D8B030D-6E8A-4147-A177-3AD203B41FA5}">
                      <a16:colId xmlns:a16="http://schemas.microsoft.com/office/drawing/2014/main" val="844142881"/>
                    </a:ext>
                  </a:extLst>
                </a:gridCol>
              </a:tblGrid>
              <a:tr h="152159">
                <a:tc>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Adı Soyadı</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dirty="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7346643"/>
                  </a:ext>
                </a:extLst>
              </a:tr>
              <a:tr h="152159">
                <a:tc>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TC Kimlik No</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092910"/>
                  </a:ext>
                </a:extLst>
              </a:tr>
              <a:tr h="234579">
                <a:tc>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Doğum Tarihi/Yeri</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4222227"/>
                  </a:ext>
                </a:extLst>
              </a:tr>
              <a:tr h="202879">
                <a:tc>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Telefon</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351848"/>
                  </a:ext>
                </a:extLst>
              </a:tr>
              <a:tr h="202879">
                <a:tc>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e-posta</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93182"/>
                  </a:ext>
                </a:extLst>
              </a:tr>
              <a:tr h="177519">
                <a:tc>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Fakülte/Birim</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9344036"/>
                  </a:ext>
                </a:extLst>
              </a:tr>
              <a:tr h="171179">
                <a:tc>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Bölüm</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dirty="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4941731"/>
                  </a:ext>
                </a:extLst>
              </a:tr>
              <a:tr h="202879">
                <a:tc>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Ünvan</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7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7352924"/>
                  </a:ext>
                </a:extLst>
              </a:tr>
              <a:tr h="306432">
                <a:tc gridSpan="2">
                  <a:txBody>
                    <a:bodyPr/>
                    <a:lstStyle/>
                    <a:p>
                      <a:pPr>
                        <a:lnSpc>
                          <a:spcPct val="107000"/>
                        </a:lnSpc>
                        <a:spcAft>
                          <a:spcPts val="800"/>
                        </a:spcAft>
                      </a:pPr>
                      <a:r>
                        <a:rPr lang="tr-TR" sz="1200" dirty="0">
                          <a:effectLst/>
                          <a:latin typeface="Calibri" panose="020F0502020204030204" pitchFamily="34" charset="0"/>
                          <a:ea typeface="Calibri" panose="020F0502020204030204" pitchFamily="34" charset="0"/>
                          <a:cs typeface="Times New Roman" panose="02020603050405020304" pitchFamily="18" charset="0"/>
                        </a:rPr>
                        <a:t>Daha önce ders verme hareketliliğinden faydalandınız mı?</a:t>
                      </a:r>
                    </a:p>
                    <a:p>
                      <a:pPr>
                        <a:lnSpc>
                          <a:spcPct val="107000"/>
                        </a:lnSpc>
                        <a:spcAft>
                          <a:spcPts val="800"/>
                        </a:spcAft>
                      </a:pPr>
                      <a:r>
                        <a:rPr lang="tr-TR" sz="1200" dirty="0">
                          <a:effectLst/>
                          <a:latin typeface="Calibri" panose="020F0502020204030204" pitchFamily="34" charset="0"/>
                          <a:ea typeface="Calibri" panose="020F0502020204030204" pitchFamily="34" charset="0"/>
                          <a:cs typeface="Times New Roman" panose="02020603050405020304" pitchFamily="18" charset="0"/>
                        </a:rPr>
                        <a:t>Evet                                                 Hayır</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756977517"/>
                  </a:ext>
                </a:extLst>
              </a:tr>
              <a:tr h="306432">
                <a:tc gridSpan="2">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Yukarıdaki soruya “Evet” yanıtını verdiyseniz kaç kere faydalandınız?</a:t>
                      </a:r>
                    </a:p>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1                       2                      3                         Diğer:…………..</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3106895079"/>
                  </a:ext>
                </a:extLst>
              </a:tr>
              <a:tr h="767137">
                <a:tc gridSpan="2">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Daha önce ders verme amacıyla hangi ülke/kuruma gittiniz?</a:t>
                      </a:r>
                    </a:p>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1-</a:t>
                      </a:r>
                    </a:p>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2-</a:t>
                      </a:r>
                    </a:p>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3-</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29923026"/>
                  </a:ext>
                </a:extLst>
              </a:tr>
              <a:tr h="316999">
                <a:tc gridSpan="2">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Eğitim programının dili nedir?</a:t>
                      </a:r>
                    </a:p>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İngilizce                               Almanca                        Diğer:………..</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538258394"/>
                  </a:ext>
                </a:extLst>
              </a:tr>
              <a:tr h="680491">
                <a:tc gridSpan="2">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Başvurulan Üniversite/Kuruluş Tercih Sıralaması</a:t>
                      </a:r>
                    </a:p>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1-</a:t>
                      </a:r>
                    </a:p>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2-</a:t>
                      </a:r>
                    </a:p>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3-</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10071041"/>
                  </a:ext>
                </a:extLst>
              </a:tr>
              <a:tr h="306432">
                <a:tc gridSpan="2">
                  <a:txBody>
                    <a:bodyPr/>
                    <a:lstStyle/>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Başvuru Tarihi:</a:t>
                      </a:r>
                    </a:p>
                    <a:p>
                      <a:pPr>
                        <a:lnSpc>
                          <a:spcPct val="107000"/>
                        </a:lnSpc>
                        <a:spcAft>
                          <a:spcPts val="800"/>
                        </a:spcAft>
                      </a:pPr>
                      <a:r>
                        <a:rPr lang="tr-TR" sz="1200">
                          <a:effectLst/>
                          <a:latin typeface="Calibri" panose="020F0502020204030204" pitchFamily="34" charset="0"/>
                          <a:ea typeface="Calibri" panose="020F0502020204030204" pitchFamily="34" charset="0"/>
                          <a:cs typeface="Times New Roman" panose="02020603050405020304" pitchFamily="18" charset="0"/>
                        </a:rPr>
                        <a:t>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837377629"/>
                  </a:ext>
                </a:extLst>
              </a:tr>
              <a:tr h="171179">
                <a:tc gridSpan="2">
                  <a:txBody>
                    <a:bodyPr/>
                    <a:lstStyle/>
                    <a:p>
                      <a:pPr>
                        <a:lnSpc>
                          <a:spcPct val="107000"/>
                        </a:lnSpc>
                        <a:spcAft>
                          <a:spcPts val="800"/>
                        </a:spcAft>
                      </a:pPr>
                      <a:r>
                        <a:rPr lang="tr-TR" sz="1200" dirty="0">
                          <a:effectLst/>
                          <a:latin typeface="Calibri" panose="020F0502020204030204" pitchFamily="34" charset="0"/>
                          <a:ea typeface="Calibri" panose="020F0502020204030204" pitchFamily="34" charset="0"/>
                          <a:cs typeface="Times New Roman" panose="02020603050405020304" pitchFamily="18" charset="0"/>
                        </a:rPr>
                        <a:t>İmza: </a:t>
                      </a:r>
                    </a:p>
                  </a:txBody>
                  <a:tcPr marL="29587" marR="29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622481965"/>
                  </a:ext>
                </a:extLst>
              </a:tr>
            </a:tbl>
          </a:graphicData>
        </a:graphic>
      </p:graphicFrame>
      <p:sp>
        <p:nvSpPr>
          <p:cNvPr id="3" name="Metin kutusu 2"/>
          <p:cNvSpPr txBox="1"/>
          <p:nvPr/>
        </p:nvSpPr>
        <p:spPr>
          <a:xfrm>
            <a:off x="1414913" y="182880"/>
            <a:ext cx="7632834" cy="646331"/>
          </a:xfrm>
          <a:prstGeom prst="rect">
            <a:avLst/>
          </a:prstGeom>
          <a:noFill/>
        </p:spPr>
        <p:txBody>
          <a:bodyPr wrap="square" rtlCol="0">
            <a:spAutoFit/>
          </a:bodyPr>
          <a:lstStyle/>
          <a:p>
            <a:r>
              <a:rPr lang="tr-TR" b="1"/>
              <a:t>BANDIRMA ONYEDİ EYLÜL ÜNİVERSİTESİ</a:t>
            </a:r>
            <a:endParaRPr lang="tr-TR"/>
          </a:p>
          <a:p>
            <a:r>
              <a:rPr lang="tr-TR" b="1"/>
              <a:t>20…/20… ERASMUS+ DERS VERME HAREKETLİLİĞİ BAŞVURU FORMU</a:t>
            </a:r>
            <a:endParaRPr lang="tr-TR"/>
          </a:p>
        </p:txBody>
      </p:sp>
    </p:spTree>
    <p:extLst>
      <p:ext uri="{BB962C8B-B14F-4D97-AF65-F5344CB8AC3E}">
        <p14:creationId xmlns:p14="http://schemas.microsoft.com/office/powerpoint/2010/main" val="3905345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sp>
        <p:nvSpPr>
          <p:cNvPr id="2" name="Metin kutusu 1"/>
          <p:cNvSpPr txBox="1"/>
          <p:nvPr/>
        </p:nvSpPr>
        <p:spPr>
          <a:xfrm>
            <a:off x="1145406" y="567891"/>
            <a:ext cx="10789920" cy="4770537"/>
          </a:xfrm>
          <a:prstGeom prst="rect">
            <a:avLst/>
          </a:prstGeom>
          <a:noFill/>
        </p:spPr>
        <p:txBody>
          <a:bodyPr wrap="square" rtlCol="0">
            <a:spAutoFit/>
          </a:bodyPr>
          <a:lstStyle/>
          <a:p>
            <a:r>
              <a:rPr lang="tr-TR" sz="2800" dirty="0" smtClean="0"/>
              <a:t>Sorularınız için;</a:t>
            </a:r>
          </a:p>
          <a:p>
            <a:endParaRPr lang="tr-TR" sz="2800" dirty="0" smtClean="0"/>
          </a:p>
          <a:p>
            <a:r>
              <a:rPr lang="tr-TR" sz="2800" dirty="0" smtClean="0">
                <a:hlinkClick r:id="rId2"/>
              </a:rPr>
              <a:t>http://erasmus.bandirma.edu.tr/tr</a:t>
            </a:r>
            <a:endParaRPr lang="tr-TR" sz="2800" dirty="0" smtClean="0"/>
          </a:p>
          <a:p>
            <a:endParaRPr lang="tr-TR" sz="2800" dirty="0"/>
          </a:p>
          <a:p>
            <a:r>
              <a:rPr lang="tr-TR" sz="2800" dirty="0" smtClean="0">
                <a:hlinkClick r:id="rId3"/>
              </a:rPr>
              <a:t>erasmus@bandirma.edu.tr</a:t>
            </a:r>
            <a:endParaRPr lang="tr-TR" sz="2800" dirty="0" smtClean="0"/>
          </a:p>
          <a:p>
            <a:endParaRPr lang="tr-TR" sz="2800" dirty="0"/>
          </a:p>
          <a:p>
            <a:r>
              <a:rPr lang="tr-TR" sz="2800" dirty="0" smtClean="0">
                <a:hlinkClick r:id="rId4"/>
              </a:rPr>
              <a:t>oinan@bandirma.edu.tr</a:t>
            </a:r>
            <a:r>
              <a:rPr lang="tr-TR" sz="2800" dirty="0" smtClean="0"/>
              <a:t> </a:t>
            </a:r>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111256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effectLst/>
      </p:bgPr>
    </p:bg>
    <p:spTree>
      <p:nvGrpSpPr>
        <p:cNvPr id="1" name=""/>
        <p:cNvGrpSpPr/>
        <p:nvPr/>
      </p:nvGrpSpPr>
      <p:grpSpPr>
        <a:xfrm>
          <a:off x="0" y="0"/>
          <a:ext cx="0" cy="0"/>
          <a:chOff x="0" y="0"/>
          <a:chExt cx="0" cy="0"/>
        </a:xfrm>
      </p:grpSpPr>
      <p:sp>
        <p:nvSpPr>
          <p:cNvPr id="2" name="8 Yuvarlatılmış Dikdörtgen"/>
          <p:cNvSpPr/>
          <p:nvPr/>
        </p:nvSpPr>
        <p:spPr>
          <a:xfrm>
            <a:off x="2251509" y="529388"/>
            <a:ext cx="7143750" cy="96665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3200" b="1" i="0" u="none" strike="noStrike" kern="0" cap="none" spc="0" normalizeH="0" baseline="0" noProof="0" dirty="0" smtClean="0">
              <a:ln>
                <a:noFill/>
              </a:ln>
              <a:solidFill>
                <a:prstClr val="black"/>
              </a:solidFill>
              <a:effectLst/>
              <a:uLnTx/>
              <a:uFillTx/>
              <a:latin typeface="Calibri"/>
              <a:ea typeface="+mn-ea"/>
              <a:cs typeface="Arial"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prstClr val="black"/>
                </a:solidFill>
                <a:effectLst/>
                <a:uLnTx/>
                <a:uFillTx/>
                <a:latin typeface="Calibri"/>
                <a:ea typeface="+mn-ea"/>
                <a:cs typeface="Arial" pitchFamily="34" charset="0"/>
              </a:rPr>
              <a:t>ERASMUS </a:t>
            </a:r>
            <a:r>
              <a:rPr kumimoji="0" lang="tr-TR" sz="3200" b="1" i="0" u="none" strike="noStrike" kern="0" cap="none" spc="0" normalizeH="0" baseline="0" noProof="0" dirty="0">
                <a:ln>
                  <a:noFill/>
                </a:ln>
                <a:solidFill>
                  <a:prstClr val="black"/>
                </a:solidFill>
                <a:effectLst/>
                <a:uLnTx/>
                <a:uFillTx/>
                <a:latin typeface="Calibri"/>
                <a:ea typeface="+mn-ea"/>
                <a:cs typeface="Arial" pitchFamily="34" charset="0"/>
              </a:rPr>
              <a:t>PERSONEL HAREKETLİLİĞİ</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2000" b="1" i="0" u="none" strike="noStrike" kern="0" cap="all" spc="0" normalizeH="0" baseline="0" noProof="0" dirty="0">
              <a:ln>
                <a:noFill/>
              </a:ln>
              <a:solidFill>
                <a:prstClr val="black"/>
              </a:solidFill>
              <a:effectLst/>
              <a:uLnTx/>
              <a:uFillTx/>
              <a:latin typeface="Arial" pitchFamily="34" charset="0"/>
              <a:ea typeface="+mn-ea"/>
              <a:cs typeface="Arial" pitchFamily="34" charset="0"/>
            </a:endParaRPr>
          </a:p>
        </p:txBody>
      </p:sp>
      <p:sp>
        <p:nvSpPr>
          <p:cNvPr id="3" name="5 Yuvarlatılmış Çapraz Köşeli Dikdörtgen"/>
          <p:cNvSpPr/>
          <p:nvPr/>
        </p:nvSpPr>
        <p:spPr>
          <a:xfrm>
            <a:off x="2144353" y="1924569"/>
            <a:ext cx="7358063" cy="2357437"/>
          </a:xfrm>
          <a:prstGeom prst="round2DiagRect">
            <a:avLst>
              <a:gd name="adj1" fmla="val 8501"/>
              <a:gd name="adj2" fmla="val 0"/>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tr-TR" sz="2800" b="1" dirty="0"/>
              <a:t>1-)Ders Verme Hareketliliği (</a:t>
            </a:r>
            <a:r>
              <a:rPr lang="tr-TR" sz="2800" b="1" dirty="0" err="1"/>
              <a:t>Staff</a:t>
            </a:r>
            <a:r>
              <a:rPr lang="tr-TR" sz="2800" b="1" dirty="0"/>
              <a:t> </a:t>
            </a:r>
            <a:r>
              <a:rPr lang="tr-TR" sz="2800" b="1" dirty="0" err="1"/>
              <a:t>Mobility</a:t>
            </a:r>
            <a:r>
              <a:rPr lang="tr-TR" sz="2800" b="1" dirty="0"/>
              <a:t> </a:t>
            </a:r>
            <a:r>
              <a:rPr lang="tr-TR" sz="2800" b="1" dirty="0" err="1"/>
              <a:t>for</a:t>
            </a:r>
            <a:r>
              <a:rPr lang="tr-TR" sz="2800" b="1" dirty="0"/>
              <a:t> </a:t>
            </a:r>
            <a:r>
              <a:rPr lang="tr-TR" sz="2800" b="1" dirty="0" err="1"/>
              <a:t>Teaching</a:t>
            </a:r>
            <a:r>
              <a:rPr lang="tr-TR" sz="2800" b="1" dirty="0"/>
              <a:t> </a:t>
            </a:r>
            <a:r>
              <a:rPr lang="tr-TR" sz="2800" b="1" dirty="0" err="1"/>
              <a:t>Assignments</a:t>
            </a:r>
            <a:r>
              <a:rPr lang="tr-TR" sz="2800" b="1" dirty="0"/>
              <a:t>-STA)</a:t>
            </a:r>
          </a:p>
          <a:p>
            <a:pPr>
              <a:defRPr/>
            </a:pPr>
            <a:endParaRPr lang="tr-TR" sz="2800" b="1" dirty="0"/>
          </a:p>
          <a:p>
            <a:pPr>
              <a:defRPr/>
            </a:pPr>
            <a:r>
              <a:rPr lang="tr-TR" sz="2800" b="1" dirty="0"/>
              <a:t>2-)Eğitim Alma Hareketliliği(</a:t>
            </a:r>
            <a:r>
              <a:rPr lang="tr-TR" sz="2800" b="1" dirty="0" err="1"/>
              <a:t>Staff</a:t>
            </a:r>
            <a:r>
              <a:rPr lang="tr-TR" sz="2800" b="1" dirty="0"/>
              <a:t> </a:t>
            </a:r>
            <a:r>
              <a:rPr lang="tr-TR" sz="2800" b="1" dirty="0" err="1"/>
              <a:t>Mobility</a:t>
            </a:r>
            <a:r>
              <a:rPr lang="tr-TR" sz="2800" b="1" dirty="0"/>
              <a:t> </a:t>
            </a:r>
            <a:r>
              <a:rPr lang="tr-TR" sz="2800" b="1" dirty="0" err="1"/>
              <a:t>for</a:t>
            </a:r>
            <a:r>
              <a:rPr lang="tr-TR" sz="2800" b="1" dirty="0"/>
              <a:t> </a:t>
            </a:r>
            <a:r>
              <a:rPr lang="tr-TR" sz="2800" b="1" dirty="0" err="1"/>
              <a:t>Staff</a:t>
            </a:r>
            <a:r>
              <a:rPr lang="tr-TR" sz="2800" b="1" dirty="0"/>
              <a:t> Training -STT)</a:t>
            </a:r>
          </a:p>
        </p:txBody>
      </p:sp>
    </p:spTree>
    <p:extLst>
      <p:ext uri="{BB962C8B-B14F-4D97-AF65-F5344CB8AC3E}">
        <p14:creationId xmlns:p14="http://schemas.microsoft.com/office/powerpoint/2010/main" val="93758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effectLst/>
      </p:bgPr>
    </p:bg>
    <p:spTree>
      <p:nvGrpSpPr>
        <p:cNvPr id="1" name=""/>
        <p:cNvGrpSpPr/>
        <p:nvPr/>
      </p:nvGrpSpPr>
      <p:grpSpPr>
        <a:xfrm>
          <a:off x="0" y="0"/>
          <a:ext cx="0" cy="0"/>
          <a:chOff x="0" y="0"/>
          <a:chExt cx="0" cy="0"/>
        </a:xfrm>
      </p:grpSpPr>
      <p:sp>
        <p:nvSpPr>
          <p:cNvPr id="2" name="Dikdörtgen 1"/>
          <p:cNvSpPr/>
          <p:nvPr/>
        </p:nvSpPr>
        <p:spPr>
          <a:xfrm>
            <a:off x="510139" y="456895"/>
            <a:ext cx="11088303" cy="5252143"/>
          </a:xfrm>
          <a:prstGeom prst="rect">
            <a:avLst/>
          </a:prstGeom>
        </p:spPr>
        <p:txBody>
          <a:bodyPr wrap="square">
            <a:spAutoFit/>
          </a:bodyPr>
          <a:lstStyle/>
          <a:p>
            <a:pPr fontAlgn="base">
              <a:lnSpc>
                <a:spcPct val="107000"/>
              </a:lnSpc>
              <a:spcBef>
                <a:spcPts val="900"/>
              </a:spcBef>
              <a:spcAft>
                <a:spcPts val="300"/>
              </a:spcAft>
            </a:pPr>
            <a:r>
              <a:rPr lang="tr-TR" sz="2400" b="1" dirty="0" smtClean="0">
                <a:solidFill>
                  <a:srgbClr val="98B621"/>
                </a:solidFill>
                <a:effectLst/>
                <a:latin typeface="Arial" panose="020B0604020202020204" pitchFamily="34" charset="0"/>
                <a:ea typeface="Times New Roman" panose="02020603050405020304" pitchFamily="18" charset="0"/>
                <a:cs typeface="Times New Roman" panose="02020603050405020304" pitchFamily="18" charset="0"/>
              </a:rPr>
              <a:t>Ders Verme Hareketliliği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500"/>
              </a:spcAft>
            </a:pPr>
            <a:r>
              <a:rPr lang="tr-TR" dirty="0">
                <a:solidFill>
                  <a:srgbClr val="303837"/>
                </a:solidFill>
                <a:latin typeface="Arial" panose="020B0604020202020204" pitchFamily="34" charset="0"/>
                <a:ea typeface="Times New Roman" panose="02020603050405020304" pitchFamily="18" charset="0"/>
                <a:cs typeface="Times New Roman" panose="02020603050405020304" pitchFamily="18" charset="0"/>
              </a:rPr>
              <a:t>Türkiye’de EÜB sahibi bir yükseköğretim kurumunda ders vermekle yükümlü olan bir personelin farklı bir Avrupa ülkesinde EÜB sahibi bir yükseköğretim kurumunda ders vermesine imkan sağlayan alt faaliyet alanıdır.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500"/>
              </a:spcAft>
            </a:pPr>
            <a:r>
              <a:rPr lang="tr-TR" dirty="0">
                <a:solidFill>
                  <a:srgbClr val="303837"/>
                </a:solidFill>
                <a:latin typeface="Arial" panose="020B0604020202020204" pitchFamily="34" charset="0"/>
                <a:ea typeface="Times New Roman" panose="02020603050405020304" pitchFamily="18" charset="0"/>
                <a:cs typeface="Times New Roman" panose="02020603050405020304" pitchFamily="18" charset="0"/>
              </a:rPr>
              <a:t>Ders Verme Hareketliliğinin hedefleri şunlardır: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tr-TR" dirty="0">
                <a:solidFill>
                  <a:srgbClr val="303837"/>
                </a:solidFill>
                <a:latin typeface="inherit"/>
                <a:ea typeface="Times New Roman" panose="02020603050405020304" pitchFamily="18" charset="0"/>
                <a:cs typeface="Arial" panose="020B0604020202020204" pitchFamily="34" charset="0"/>
              </a:rPr>
              <a:t>Hareketlilik programına katılamayan öğrencilere farklı Avrupa ülkelerindeki yükseköğretim kurumlarının akademik personelinin bilgi ve deneyiminden faydalanma imkanı vermek</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tr-TR" dirty="0">
                <a:solidFill>
                  <a:srgbClr val="303837"/>
                </a:solidFill>
                <a:latin typeface="inherit"/>
                <a:ea typeface="Times New Roman" panose="02020603050405020304" pitchFamily="18" charset="0"/>
                <a:cs typeface="Arial" panose="020B0604020202020204" pitchFamily="34" charset="0"/>
              </a:rPr>
              <a:t>Pedagojik yöntemler konusunda uzmanlık ve deneyim değişimini teşvik etmek</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tr-TR" dirty="0">
                <a:solidFill>
                  <a:srgbClr val="303837"/>
                </a:solidFill>
                <a:latin typeface="inherit"/>
                <a:ea typeface="Times New Roman" panose="02020603050405020304" pitchFamily="18" charset="0"/>
                <a:cs typeface="Arial" panose="020B0604020202020204" pitchFamily="34" charset="0"/>
              </a:rPr>
              <a:t>Yükseköğretim kurumlarını sundukları derslerin çeşit ve içeriğini genişletme ve zenginleştirme konusunda teşvik etmek</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500"/>
              </a:spcAft>
            </a:pPr>
            <a:r>
              <a:rPr lang="tr-TR" b="1" dirty="0">
                <a:solidFill>
                  <a:srgbClr val="303837"/>
                </a:solidFill>
                <a:latin typeface="Arial" panose="020B0604020202020204" pitchFamily="34" charset="0"/>
                <a:ea typeface="Times New Roman" panose="02020603050405020304" pitchFamily="18" charset="0"/>
                <a:cs typeface="Times New Roman" panose="02020603050405020304" pitchFamily="18" charset="0"/>
              </a:rPr>
              <a:t>Ders Verme Hareketliliğine Katılabilme Şartları</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solidFill>
                  <a:srgbClr val="303837"/>
                </a:solidFill>
                <a:latin typeface="Arial" panose="020B0604020202020204" pitchFamily="34" charset="0"/>
                <a:ea typeface="Times New Roman" panose="02020603050405020304" pitchFamily="18" charset="0"/>
                <a:cs typeface="Times New Roman" panose="02020603050405020304" pitchFamily="18" charset="0"/>
              </a:rPr>
              <a:t>1. EÜB sahibi bir yükseköğretim kurumunda en az yarı zamanlı personel olunması, 2. Üniversiteler arası anlaşmanın olması, 3. Hem gönderen hem de misafir olunan yükseköğretim kurumu tarafından kabul edilen bir öğretim programının (</a:t>
            </a:r>
            <a:r>
              <a:rPr lang="tr-TR" dirty="0" err="1">
                <a:solidFill>
                  <a:srgbClr val="303837"/>
                </a:solidFill>
                <a:latin typeface="Arial" panose="020B0604020202020204" pitchFamily="34" charset="0"/>
                <a:ea typeface="Times New Roman" panose="02020603050405020304" pitchFamily="18" charset="0"/>
                <a:cs typeface="Times New Roman" panose="02020603050405020304" pitchFamily="18" charset="0"/>
              </a:rPr>
              <a:t>teaching</a:t>
            </a:r>
            <a:r>
              <a:rPr lang="tr-TR" dirty="0">
                <a:solidFill>
                  <a:srgbClr val="303837"/>
                </a:solidFill>
                <a:latin typeface="Arial" panose="020B0604020202020204" pitchFamily="34" charset="0"/>
                <a:ea typeface="Times New Roman" panose="02020603050405020304" pitchFamily="18" charset="0"/>
                <a:cs typeface="Times New Roman" panose="02020603050405020304" pitchFamily="18" charset="0"/>
              </a:rPr>
              <a:t> </a:t>
            </a:r>
            <a:r>
              <a:rPr lang="tr-TR" dirty="0" err="1">
                <a:solidFill>
                  <a:srgbClr val="303837"/>
                </a:solidFill>
                <a:latin typeface="Arial" panose="020B0604020202020204" pitchFamily="34" charset="0"/>
                <a:ea typeface="Times New Roman" panose="02020603050405020304" pitchFamily="18" charset="0"/>
                <a:cs typeface="Times New Roman" panose="02020603050405020304" pitchFamily="18" charset="0"/>
              </a:rPr>
              <a:t>programme</a:t>
            </a:r>
            <a:r>
              <a:rPr lang="tr-TR" dirty="0">
                <a:solidFill>
                  <a:srgbClr val="303837"/>
                </a:solidFill>
                <a:latin typeface="Arial" panose="020B0604020202020204" pitchFamily="34" charset="0"/>
                <a:ea typeface="Times New Roman" panose="02020603050405020304" pitchFamily="18" charset="0"/>
                <a:cs typeface="Times New Roman" panose="02020603050405020304" pitchFamily="18" charset="0"/>
              </a:rPr>
              <a:t>) olması (Öğretim programı taraflarca imzalanmış olmalı ve en azından gerçekleştirilecek programın genel amaç/hedeflerini, içeriğini ve beklenen sonuçlarını içermelidir)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809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effectLst/>
      </p:bgPr>
    </p:bg>
    <p:spTree>
      <p:nvGrpSpPr>
        <p:cNvPr id="1" name=""/>
        <p:cNvGrpSpPr/>
        <p:nvPr/>
      </p:nvGrpSpPr>
      <p:grpSpPr>
        <a:xfrm>
          <a:off x="0" y="0"/>
          <a:ext cx="0" cy="0"/>
          <a:chOff x="0" y="0"/>
          <a:chExt cx="0" cy="0"/>
        </a:xfrm>
      </p:grpSpPr>
      <p:sp>
        <p:nvSpPr>
          <p:cNvPr id="2" name="Dikdörtgen 1"/>
          <p:cNvSpPr/>
          <p:nvPr/>
        </p:nvSpPr>
        <p:spPr>
          <a:xfrm>
            <a:off x="112294" y="327994"/>
            <a:ext cx="12079706" cy="4302845"/>
          </a:xfrm>
          <a:prstGeom prst="rect">
            <a:avLst/>
          </a:prstGeom>
        </p:spPr>
        <p:txBody>
          <a:bodyPr wrap="square">
            <a:spAutoFit/>
          </a:bodyPr>
          <a:lstStyle/>
          <a:p>
            <a:pPr fontAlgn="base">
              <a:lnSpc>
                <a:spcPct val="107000"/>
              </a:lnSpc>
              <a:spcBef>
                <a:spcPts val="900"/>
              </a:spcBef>
              <a:spcAft>
                <a:spcPts val="300"/>
              </a:spcAft>
            </a:pPr>
            <a:r>
              <a:rPr lang="tr-TR" sz="2000" b="1" dirty="0" smtClean="0">
                <a:solidFill>
                  <a:srgbClr val="98B621"/>
                </a:solidFill>
                <a:effectLst/>
                <a:ea typeface="Times New Roman" panose="02020603050405020304" pitchFamily="18" charset="0"/>
                <a:cs typeface="Times New Roman" panose="02020603050405020304" pitchFamily="18" charset="0"/>
              </a:rPr>
              <a:t>Eğitim Alma Hareketliliği</a:t>
            </a:r>
            <a:endParaRPr lang="tr-TR" dirty="0" smtClean="0">
              <a:effectLst/>
              <a:ea typeface="Calibri" panose="020F0502020204030204" pitchFamily="34" charset="0"/>
              <a:cs typeface="Times New Roman" panose="02020603050405020304" pitchFamily="18" charset="0"/>
            </a:endParaRPr>
          </a:p>
          <a:p>
            <a:pPr fontAlgn="base">
              <a:lnSpc>
                <a:spcPct val="107000"/>
              </a:lnSpc>
              <a:spcAft>
                <a:spcPts val="1500"/>
              </a:spcAft>
            </a:pPr>
            <a:r>
              <a:rPr lang="tr-TR" sz="1600" dirty="0" smtClean="0">
                <a:solidFill>
                  <a:srgbClr val="303837"/>
                </a:solidFill>
                <a:effectLst/>
                <a:ea typeface="Times New Roman" panose="02020603050405020304" pitchFamily="18" charset="0"/>
                <a:cs typeface="Times New Roman" panose="02020603050405020304" pitchFamily="18" charset="0"/>
              </a:rPr>
              <a:t>Türkiye’de EÜB sahibi bir yükseköğretim kurumunda istihdam edilmiş herhangi bir personelin eğitim alma amaçlı hareketliliğine imkan sağlayan alt faaliyet alanıdır.</a:t>
            </a:r>
            <a:endParaRPr lang="tr-TR" dirty="0" smtClean="0">
              <a:effectLst/>
              <a:ea typeface="Calibri" panose="020F0502020204030204" pitchFamily="34" charset="0"/>
              <a:cs typeface="Times New Roman" panose="02020603050405020304" pitchFamily="18" charset="0"/>
            </a:endParaRPr>
          </a:p>
          <a:p>
            <a:pPr fontAlgn="base">
              <a:lnSpc>
                <a:spcPct val="107000"/>
              </a:lnSpc>
              <a:spcAft>
                <a:spcPts val="1500"/>
              </a:spcAft>
            </a:pPr>
            <a:r>
              <a:rPr lang="tr-TR" sz="1600" b="1" dirty="0" smtClean="0">
                <a:solidFill>
                  <a:srgbClr val="303837"/>
                </a:solidFill>
                <a:effectLst/>
                <a:ea typeface="Times New Roman" panose="02020603050405020304" pitchFamily="18" charset="0"/>
                <a:cs typeface="Times New Roman" panose="02020603050405020304" pitchFamily="18" charset="0"/>
              </a:rPr>
              <a:t>Personel Eğitim Alma Hareketliliği faaliyet alanı iki hareketlilik türünü içerir</a:t>
            </a:r>
            <a:endParaRPr lang="tr-TR" dirty="0" smtClean="0">
              <a:effectLst/>
              <a:ea typeface="Calibri" panose="020F0502020204030204" pitchFamily="34" charset="0"/>
              <a:cs typeface="Times New Roman" panose="02020603050405020304" pitchFamily="18" charset="0"/>
            </a:endParaRPr>
          </a:p>
          <a:p>
            <a:pPr>
              <a:lnSpc>
                <a:spcPct val="107000"/>
              </a:lnSpc>
              <a:spcAft>
                <a:spcPts val="0"/>
              </a:spcAft>
            </a:pPr>
            <a:r>
              <a:rPr lang="tr-TR" sz="1600" b="1" dirty="0" smtClean="0">
                <a:solidFill>
                  <a:srgbClr val="303837"/>
                </a:solidFill>
                <a:effectLst/>
                <a:ea typeface="Times New Roman" panose="02020603050405020304" pitchFamily="18" charset="0"/>
                <a:cs typeface="Times New Roman" panose="02020603050405020304" pitchFamily="18" charset="0"/>
              </a:rPr>
              <a:t>1. </a:t>
            </a:r>
            <a:r>
              <a:rPr lang="tr-TR" sz="1600" dirty="0" smtClean="0">
                <a:solidFill>
                  <a:srgbClr val="303837"/>
                </a:solidFill>
                <a:effectLst/>
                <a:ea typeface="Times New Roman" panose="02020603050405020304" pitchFamily="18" charset="0"/>
                <a:cs typeface="Times New Roman" panose="02020603050405020304" pitchFamily="18" charset="0"/>
              </a:rPr>
              <a:t>Yükseköğretim kurumundan bir işletmeye giden personelin hareketliliği </a:t>
            </a:r>
            <a:br>
              <a:rPr lang="tr-TR" sz="1600" dirty="0" smtClean="0">
                <a:solidFill>
                  <a:srgbClr val="303837"/>
                </a:solidFill>
                <a:effectLst/>
                <a:ea typeface="Times New Roman" panose="02020603050405020304" pitchFamily="18" charset="0"/>
                <a:cs typeface="Times New Roman" panose="02020603050405020304" pitchFamily="18" charset="0"/>
              </a:rPr>
            </a:br>
            <a:r>
              <a:rPr lang="tr-TR" sz="1600" dirty="0" smtClean="0">
                <a:solidFill>
                  <a:srgbClr val="303837"/>
                </a:solidFill>
                <a:effectLst/>
                <a:ea typeface="Times New Roman" panose="02020603050405020304" pitchFamily="18" charset="0"/>
                <a:cs typeface="Times New Roman" panose="02020603050405020304" pitchFamily="18" charset="0"/>
              </a:rPr>
              <a:t/>
            </a:r>
            <a:br>
              <a:rPr lang="tr-TR" sz="1600" dirty="0" smtClean="0">
                <a:solidFill>
                  <a:srgbClr val="303837"/>
                </a:solidFill>
                <a:effectLst/>
                <a:ea typeface="Times New Roman" panose="02020603050405020304" pitchFamily="18" charset="0"/>
                <a:cs typeface="Times New Roman" panose="02020603050405020304" pitchFamily="18" charset="0"/>
              </a:rPr>
            </a:br>
            <a:r>
              <a:rPr lang="tr-TR" sz="1600" dirty="0" smtClean="0">
                <a:solidFill>
                  <a:srgbClr val="303837"/>
                </a:solidFill>
                <a:effectLst/>
                <a:ea typeface="Times New Roman" panose="02020603050405020304" pitchFamily="18" charset="0"/>
                <a:cs typeface="Times New Roman" panose="02020603050405020304" pitchFamily="18" charset="0"/>
              </a:rPr>
              <a:t>Bu hareketlilik türünün amacı faydalanan kişilerin bilgi ve tecrübe aktarımı ile öğrenmelerine ve pratik beceriler edinmelerine imkan vermektir. Temel faaliyetler seminerler, atölye çalışmaları, kurslar ve konferanslar, pratik eğitim süreçleri, kısa görevlendirmeler vs. olabilir.</a:t>
            </a:r>
            <a:br>
              <a:rPr lang="tr-TR" sz="1600" dirty="0" smtClean="0">
                <a:solidFill>
                  <a:srgbClr val="303837"/>
                </a:solidFill>
                <a:effectLst/>
                <a:ea typeface="Times New Roman" panose="02020603050405020304" pitchFamily="18" charset="0"/>
                <a:cs typeface="Times New Roman" panose="02020603050405020304" pitchFamily="18" charset="0"/>
              </a:rPr>
            </a:br>
            <a:r>
              <a:rPr lang="tr-TR" sz="1600" dirty="0" smtClean="0">
                <a:solidFill>
                  <a:srgbClr val="303837"/>
                </a:solidFill>
                <a:effectLst/>
                <a:ea typeface="Times New Roman" panose="02020603050405020304" pitchFamily="18" charset="0"/>
                <a:cs typeface="Times New Roman" panose="02020603050405020304" pitchFamily="18" charset="0"/>
              </a:rPr>
              <a:t/>
            </a:r>
            <a:br>
              <a:rPr lang="tr-TR" sz="1600" dirty="0" smtClean="0">
                <a:solidFill>
                  <a:srgbClr val="303837"/>
                </a:solidFill>
                <a:effectLst/>
                <a:ea typeface="Times New Roman" panose="02020603050405020304" pitchFamily="18" charset="0"/>
                <a:cs typeface="Times New Roman" panose="02020603050405020304" pitchFamily="18" charset="0"/>
              </a:rPr>
            </a:br>
            <a:r>
              <a:rPr lang="tr-TR" sz="1600" b="1" dirty="0" smtClean="0">
                <a:solidFill>
                  <a:srgbClr val="303837"/>
                </a:solidFill>
                <a:effectLst/>
                <a:ea typeface="Times New Roman" panose="02020603050405020304" pitchFamily="18" charset="0"/>
                <a:cs typeface="Times New Roman" panose="02020603050405020304" pitchFamily="18" charset="0"/>
              </a:rPr>
              <a:t>2. </a:t>
            </a:r>
            <a:r>
              <a:rPr lang="tr-TR" sz="1600" dirty="0" smtClean="0">
                <a:solidFill>
                  <a:srgbClr val="303837"/>
                </a:solidFill>
                <a:effectLst/>
                <a:ea typeface="Times New Roman" panose="02020603050405020304" pitchFamily="18" charset="0"/>
                <a:cs typeface="Times New Roman" panose="02020603050405020304" pitchFamily="18" charset="0"/>
              </a:rPr>
              <a:t>Yükseköğretim kurumundan başka bir yükseköğretim kurumuna giden personelin hareketliliği</a:t>
            </a:r>
            <a:r>
              <a:rPr lang="tr-TR" sz="1600" i="1" dirty="0" smtClean="0">
                <a:solidFill>
                  <a:srgbClr val="303837"/>
                </a:solidFill>
                <a:effectLst/>
                <a:ea typeface="Times New Roman" panose="02020603050405020304" pitchFamily="18" charset="0"/>
                <a:cs typeface="Times New Roman" panose="02020603050405020304" pitchFamily="18" charset="0"/>
              </a:rPr>
              <a:t/>
            </a:r>
            <a:br>
              <a:rPr lang="tr-TR" sz="1600" i="1" dirty="0" smtClean="0">
                <a:solidFill>
                  <a:srgbClr val="303837"/>
                </a:solidFill>
                <a:effectLst/>
                <a:ea typeface="Times New Roman" panose="02020603050405020304" pitchFamily="18" charset="0"/>
                <a:cs typeface="Times New Roman" panose="02020603050405020304" pitchFamily="18" charset="0"/>
              </a:rPr>
            </a:br>
            <a:endParaRPr lang="tr-TR" dirty="0" smtClean="0">
              <a:effectLst/>
              <a:ea typeface="Calibri" panose="020F0502020204030204" pitchFamily="34" charset="0"/>
              <a:cs typeface="Times New Roman" panose="02020603050405020304" pitchFamily="18" charset="0"/>
            </a:endParaRPr>
          </a:p>
          <a:p>
            <a:pPr fontAlgn="base">
              <a:lnSpc>
                <a:spcPct val="107000"/>
              </a:lnSpc>
              <a:spcAft>
                <a:spcPts val="1500"/>
              </a:spcAft>
            </a:pPr>
            <a:r>
              <a:rPr lang="tr-TR" sz="1600" dirty="0" smtClean="0">
                <a:solidFill>
                  <a:srgbClr val="303837"/>
                </a:solidFill>
                <a:effectLst/>
                <a:ea typeface="Times New Roman" panose="02020603050405020304" pitchFamily="18" charset="0"/>
                <a:cs typeface="Times New Roman" panose="02020603050405020304" pitchFamily="18" charset="0"/>
              </a:rPr>
              <a:t>  </a:t>
            </a:r>
            <a:br>
              <a:rPr lang="tr-TR" sz="1600" dirty="0" smtClean="0">
                <a:solidFill>
                  <a:srgbClr val="303837"/>
                </a:solidFill>
                <a:effectLst/>
                <a:ea typeface="Times New Roman" panose="02020603050405020304" pitchFamily="18" charset="0"/>
                <a:cs typeface="Times New Roman" panose="02020603050405020304" pitchFamily="18" charset="0"/>
              </a:rPr>
            </a:br>
            <a:r>
              <a:rPr lang="tr-TR" sz="1600" dirty="0" smtClean="0">
                <a:solidFill>
                  <a:srgbClr val="303837"/>
                </a:solidFill>
                <a:effectLst/>
                <a:ea typeface="Times New Roman" panose="02020603050405020304" pitchFamily="18" charset="0"/>
                <a:cs typeface="Times New Roman" panose="02020603050405020304" pitchFamily="18" charset="0"/>
              </a:rPr>
              <a:t>Bu hareketlilik türünün amacı faydalanan kişilerin farklı bir kurumun deneyim/iyi uygulamalarını öğrenmelerine ve mevcut işleri için gerekli becerileri geliştirmelerine imkan vermektir. Temel faaliyetler iş başı eğitim programı, çalışma ziyaretleri, kısa görevlendirmeler vs. olabilir.</a:t>
            </a:r>
            <a:endParaRPr lang="tr-T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609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effectLst/>
      </p:bgPr>
    </p:bg>
    <p:spTree>
      <p:nvGrpSpPr>
        <p:cNvPr id="1" name=""/>
        <p:cNvGrpSpPr/>
        <p:nvPr/>
      </p:nvGrpSpPr>
      <p:grpSpPr>
        <a:xfrm>
          <a:off x="0" y="0"/>
          <a:ext cx="0" cy="0"/>
          <a:chOff x="0" y="0"/>
          <a:chExt cx="0" cy="0"/>
        </a:xfrm>
      </p:grpSpPr>
      <p:sp>
        <p:nvSpPr>
          <p:cNvPr id="2" name="8 Yuvarlatılmış Dikdörtgen"/>
          <p:cNvSpPr/>
          <p:nvPr/>
        </p:nvSpPr>
        <p:spPr>
          <a:xfrm>
            <a:off x="1549668" y="134754"/>
            <a:ext cx="7085764" cy="948406"/>
          </a:xfrm>
          <a:prstGeom prst="roundRect">
            <a:avLst>
              <a:gd name="adj" fmla="val 13780"/>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tr-TR" sz="2000" b="1" i="0" u="none" strike="noStrike" kern="0" cap="none" spc="0" normalizeH="0" baseline="0" noProof="0" dirty="0">
                <a:ln>
                  <a:noFill/>
                </a:ln>
                <a:solidFill>
                  <a:prstClr val="black"/>
                </a:solidFill>
                <a:effectLst/>
                <a:uLnTx/>
                <a:uFillTx/>
                <a:latin typeface="Arial" pitchFamily="34" charset="0"/>
                <a:ea typeface="+mn-ea"/>
                <a:cs typeface="Arial" pitchFamily="34" charset="0"/>
              </a:rPr>
              <a:t>Gitmeden Önce Teslim Edilmesi Gereken Belgeler</a:t>
            </a:r>
          </a:p>
        </p:txBody>
      </p:sp>
      <p:sp>
        <p:nvSpPr>
          <p:cNvPr id="3" name="9 Dikdörtgen"/>
          <p:cNvSpPr>
            <a:spLocks noChangeArrowheads="1"/>
          </p:cNvSpPr>
          <p:nvPr/>
        </p:nvSpPr>
        <p:spPr bwMode="auto">
          <a:xfrm>
            <a:off x="587426" y="1564423"/>
            <a:ext cx="8858250" cy="5262979"/>
          </a:xfrm>
          <a:prstGeom prst="rect">
            <a:avLst/>
          </a:prstGeom>
          <a:noFill/>
          <a:ln w="9525">
            <a:noFill/>
            <a:miter lim="800000"/>
            <a:headEnd/>
            <a:tailEnd/>
          </a:ln>
        </p:spPr>
        <p:txBody>
          <a:bodyPr>
            <a:spAutoFit/>
          </a:bodyPr>
          <a:lstStyle/>
          <a:p>
            <a:pPr algn="just" fontAlgn="base">
              <a:spcBef>
                <a:spcPct val="0"/>
              </a:spcBef>
              <a:spcAft>
                <a:spcPct val="0"/>
              </a:spcAft>
              <a:buFont typeface="Arial" charset="0"/>
              <a:buChar char="•"/>
              <a:defRPr/>
            </a:pPr>
            <a:r>
              <a:rPr lang="tr-TR" sz="2400" dirty="0">
                <a:solidFill>
                  <a:prstClr val="black"/>
                </a:solidFill>
                <a:cs typeface="Arial" charset="0"/>
              </a:rPr>
              <a:t>Personel </a:t>
            </a:r>
            <a:r>
              <a:rPr lang="tr-TR" sz="2400" dirty="0" smtClean="0">
                <a:solidFill>
                  <a:prstClr val="black"/>
                </a:solidFill>
                <a:cs typeface="Arial" charset="0"/>
              </a:rPr>
              <a:t>Bilgi-Başvuru </a:t>
            </a:r>
            <a:r>
              <a:rPr lang="tr-TR" sz="2400" dirty="0">
                <a:solidFill>
                  <a:prstClr val="black"/>
                </a:solidFill>
                <a:cs typeface="Arial" charset="0"/>
              </a:rPr>
              <a:t>Formu</a:t>
            </a:r>
          </a:p>
          <a:p>
            <a:pPr algn="just" fontAlgn="base">
              <a:spcBef>
                <a:spcPct val="0"/>
              </a:spcBef>
              <a:spcAft>
                <a:spcPct val="0"/>
              </a:spcAft>
              <a:defRPr/>
            </a:pPr>
            <a:endParaRPr lang="tr-TR" sz="2400" dirty="0">
              <a:solidFill>
                <a:prstClr val="black"/>
              </a:solidFill>
              <a:cs typeface="Arial" charset="0"/>
            </a:endParaRPr>
          </a:p>
          <a:p>
            <a:pPr algn="just" fontAlgn="base">
              <a:spcBef>
                <a:spcPct val="0"/>
              </a:spcBef>
              <a:spcAft>
                <a:spcPct val="0"/>
              </a:spcAft>
              <a:buFont typeface="Arial" charset="0"/>
              <a:buChar char="•"/>
              <a:defRPr/>
            </a:pPr>
            <a:r>
              <a:rPr lang="tr-TR" sz="2400" dirty="0">
                <a:solidFill>
                  <a:prstClr val="black"/>
                </a:solidFill>
                <a:cs typeface="Arial" charset="0"/>
              </a:rPr>
              <a:t>Kabul Mektubu </a:t>
            </a:r>
          </a:p>
          <a:p>
            <a:pPr algn="just" fontAlgn="base">
              <a:spcBef>
                <a:spcPct val="0"/>
              </a:spcBef>
              <a:spcAft>
                <a:spcPct val="0"/>
              </a:spcAft>
              <a:buFont typeface="Arial" charset="0"/>
              <a:buChar char="•"/>
              <a:defRPr/>
            </a:pPr>
            <a:r>
              <a:rPr lang="tr-TR" sz="2400" dirty="0" smtClean="0">
                <a:solidFill>
                  <a:prstClr val="black"/>
                </a:solidFill>
                <a:cs typeface="Arial" charset="0"/>
              </a:rPr>
              <a:t>Euro </a:t>
            </a:r>
            <a:r>
              <a:rPr lang="tr-TR" sz="2400" dirty="0">
                <a:solidFill>
                  <a:prstClr val="black"/>
                </a:solidFill>
                <a:cs typeface="Arial" charset="0"/>
              </a:rPr>
              <a:t>Hesap Cüzdanı,</a:t>
            </a:r>
          </a:p>
          <a:p>
            <a:pPr algn="just" fontAlgn="base">
              <a:spcBef>
                <a:spcPct val="0"/>
              </a:spcBef>
              <a:spcAft>
                <a:spcPct val="0"/>
              </a:spcAft>
              <a:buFont typeface="Arial" charset="0"/>
              <a:buChar char="•"/>
              <a:defRPr/>
            </a:pPr>
            <a:endParaRPr lang="tr-TR" sz="2400" dirty="0">
              <a:solidFill>
                <a:prstClr val="black"/>
              </a:solidFill>
              <a:cs typeface="Arial" charset="0"/>
            </a:endParaRPr>
          </a:p>
          <a:p>
            <a:pPr algn="just" fontAlgn="base">
              <a:spcBef>
                <a:spcPct val="0"/>
              </a:spcBef>
              <a:spcAft>
                <a:spcPct val="0"/>
              </a:spcAft>
              <a:buFont typeface="Arial" charset="0"/>
              <a:buChar char="•"/>
              <a:defRPr/>
            </a:pPr>
            <a:r>
              <a:rPr lang="tr-TR" sz="2400" dirty="0">
                <a:solidFill>
                  <a:prstClr val="black"/>
                </a:solidFill>
                <a:cs typeface="Arial" charset="0"/>
              </a:rPr>
              <a:t>Ders Verme/Eğitim Alma faaliyeti için personel hareketliliği anlaşması (taraflarca onaylı),</a:t>
            </a:r>
          </a:p>
          <a:p>
            <a:pPr algn="just" fontAlgn="base">
              <a:spcBef>
                <a:spcPct val="0"/>
              </a:spcBef>
              <a:spcAft>
                <a:spcPct val="0"/>
              </a:spcAft>
              <a:defRPr/>
            </a:pPr>
            <a:endParaRPr lang="tr-TR" sz="2400" dirty="0" smtClean="0">
              <a:solidFill>
                <a:prstClr val="black"/>
              </a:solidFill>
              <a:cs typeface="Arial" charset="0"/>
            </a:endParaRPr>
          </a:p>
          <a:p>
            <a:pPr algn="just" fontAlgn="base">
              <a:spcBef>
                <a:spcPct val="0"/>
              </a:spcBef>
              <a:spcAft>
                <a:spcPct val="0"/>
              </a:spcAft>
              <a:buFont typeface="Arial" charset="0"/>
              <a:buChar char="•"/>
              <a:defRPr/>
            </a:pPr>
            <a:r>
              <a:rPr lang="tr-TR" sz="2400" dirty="0" smtClean="0">
                <a:solidFill>
                  <a:prstClr val="black"/>
                </a:solidFill>
                <a:cs typeface="Arial" charset="0"/>
              </a:rPr>
              <a:t>Görevlendirme yazısı,</a:t>
            </a:r>
            <a:endParaRPr lang="tr-TR" sz="2400" dirty="0">
              <a:solidFill>
                <a:prstClr val="black"/>
              </a:solidFill>
              <a:cs typeface="Arial" charset="0"/>
            </a:endParaRPr>
          </a:p>
          <a:p>
            <a:pPr algn="just" fontAlgn="base">
              <a:spcBef>
                <a:spcPct val="0"/>
              </a:spcBef>
              <a:spcAft>
                <a:spcPct val="0"/>
              </a:spcAft>
              <a:defRPr/>
            </a:pPr>
            <a:endParaRPr lang="tr-TR" sz="2400" dirty="0">
              <a:solidFill>
                <a:prstClr val="black"/>
              </a:solidFill>
              <a:cs typeface="Arial" charset="0"/>
            </a:endParaRPr>
          </a:p>
          <a:p>
            <a:pPr algn="just" fontAlgn="base">
              <a:spcBef>
                <a:spcPct val="0"/>
              </a:spcBef>
              <a:spcAft>
                <a:spcPct val="0"/>
              </a:spcAft>
              <a:buFont typeface="Arial" charset="0"/>
              <a:buChar char="•"/>
              <a:defRPr/>
            </a:pPr>
            <a:r>
              <a:rPr lang="tr-TR" sz="2400" dirty="0">
                <a:solidFill>
                  <a:prstClr val="black"/>
                </a:solidFill>
                <a:cs typeface="Arial" charset="0"/>
              </a:rPr>
              <a:t>Personel ile yükseköğretim kurumu arasında imzalanan hibe sözleşmesi,(</a:t>
            </a:r>
            <a:r>
              <a:rPr lang="tr-TR" sz="2400" b="1" dirty="0">
                <a:solidFill>
                  <a:prstClr val="black"/>
                </a:solidFill>
                <a:cs typeface="Arial" charset="0"/>
              </a:rPr>
              <a:t>ilgili uzmanınız tarafından hazırlanır)</a:t>
            </a:r>
          </a:p>
          <a:p>
            <a:pPr algn="just" fontAlgn="base">
              <a:spcBef>
                <a:spcPct val="0"/>
              </a:spcBef>
              <a:spcAft>
                <a:spcPct val="0"/>
              </a:spcAft>
              <a:buFont typeface="Arial" charset="0"/>
              <a:buChar char="•"/>
              <a:defRPr/>
            </a:pPr>
            <a:endParaRPr lang="tr-TR" sz="2400" dirty="0">
              <a:solidFill>
                <a:prstClr val="black"/>
              </a:solidFill>
              <a:cs typeface="Arial" charset="0"/>
            </a:endParaRPr>
          </a:p>
          <a:p>
            <a:pPr algn="just" fontAlgn="base">
              <a:spcBef>
                <a:spcPct val="0"/>
              </a:spcBef>
              <a:spcAft>
                <a:spcPct val="0"/>
              </a:spcAft>
              <a:defRPr/>
            </a:pPr>
            <a:endParaRPr lang="tr-TR" sz="2400" dirty="0">
              <a:solidFill>
                <a:prstClr val="black"/>
              </a:solidFill>
              <a:latin typeface="Arial" charset="0"/>
              <a:cs typeface="Arial" charset="0"/>
            </a:endParaRPr>
          </a:p>
        </p:txBody>
      </p:sp>
    </p:spTree>
    <p:extLst>
      <p:ext uri="{BB962C8B-B14F-4D97-AF65-F5344CB8AC3E}">
        <p14:creationId xmlns:p14="http://schemas.microsoft.com/office/powerpoint/2010/main" val="4043041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effectLst/>
      </p:bgPr>
    </p:bg>
    <p:spTree>
      <p:nvGrpSpPr>
        <p:cNvPr id="1" name=""/>
        <p:cNvGrpSpPr/>
        <p:nvPr/>
      </p:nvGrpSpPr>
      <p:grpSpPr>
        <a:xfrm>
          <a:off x="0" y="0"/>
          <a:ext cx="0" cy="0"/>
          <a:chOff x="0" y="0"/>
          <a:chExt cx="0" cy="0"/>
        </a:xfrm>
      </p:grpSpPr>
      <p:sp>
        <p:nvSpPr>
          <p:cNvPr id="3" name="8 Yuvarlatılmış Dikdörtgen"/>
          <p:cNvSpPr/>
          <p:nvPr/>
        </p:nvSpPr>
        <p:spPr>
          <a:xfrm>
            <a:off x="3199147" y="205740"/>
            <a:ext cx="5072062" cy="100012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tr-TR" sz="2000" b="1" i="0" u="none" strike="noStrike" kern="0" cap="none" spc="0" normalizeH="0" baseline="0" noProof="0" dirty="0">
                <a:ln>
                  <a:noFill/>
                </a:ln>
                <a:solidFill>
                  <a:prstClr val="black"/>
                </a:solidFill>
                <a:effectLst/>
                <a:uLnTx/>
                <a:uFillTx/>
                <a:latin typeface="Arial" pitchFamily="34" charset="0"/>
                <a:ea typeface="+mn-ea"/>
                <a:cs typeface="Arial" pitchFamily="34" charset="0"/>
              </a:rPr>
              <a:t>Önemli Hususlar</a:t>
            </a:r>
          </a:p>
        </p:txBody>
      </p:sp>
      <p:sp>
        <p:nvSpPr>
          <p:cNvPr id="4" name="9 Dikdörtgen"/>
          <p:cNvSpPr>
            <a:spLocks noChangeArrowheads="1"/>
          </p:cNvSpPr>
          <p:nvPr/>
        </p:nvSpPr>
        <p:spPr bwMode="auto">
          <a:xfrm>
            <a:off x="1155399" y="1552993"/>
            <a:ext cx="8713788" cy="4278094"/>
          </a:xfrm>
          <a:prstGeom prst="rect">
            <a:avLst/>
          </a:prstGeom>
          <a:noFill/>
          <a:ln w="9525">
            <a:noFill/>
            <a:miter lim="800000"/>
            <a:headEnd/>
            <a:tailEnd/>
          </a:ln>
        </p:spPr>
        <p:txBody>
          <a:bodyPr>
            <a:spAutoFit/>
          </a:bodyPr>
          <a:lstStyle/>
          <a:p>
            <a:pPr algn="just" fontAlgn="base">
              <a:spcBef>
                <a:spcPct val="0"/>
              </a:spcBef>
              <a:spcAft>
                <a:spcPct val="0"/>
              </a:spcAft>
              <a:buFont typeface="Arial" charset="0"/>
              <a:buChar char="•"/>
              <a:defRPr/>
            </a:pPr>
            <a:r>
              <a:rPr lang="tr-TR" sz="2800" dirty="0">
                <a:solidFill>
                  <a:prstClr val="black"/>
                </a:solidFill>
                <a:cs typeface="Arial" charset="0"/>
              </a:rPr>
              <a:t> </a:t>
            </a:r>
            <a:r>
              <a:rPr lang="tr-TR" sz="2800" u="sng" dirty="0" smtClean="0">
                <a:solidFill>
                  <a:prstClr val="black"/>
                </a:solidFill>
                <a:cs typeface="Arial" charset="0"/>
              </a:rPr>
              <a:t>Yapılan protokole aşağıdaki </a:t>
            </a:r>
            <a:r>
              <a:rPr lang="tr-TR" sz="2800" u="sng" dirty="0">
                <a:solidFill>
                  <a:prstClr val="black"/>
                </a:solidFill>
                <a:cs typeface="Arial" charset="0"/>
              </a:rPr>
              <a:t>süreler mutlaka belirtilmeli;</a:t>
            </a:r>
          </a:p>
          <a:p>
            <a:pPr algn="just" fontAlgn="base">
              <a:spcBef>
                <a:spcPct val="0"/>
              </a:spcBef>
              <a:spcAft>
                <a:spcPct val="0"/>
              </a:spcAft>
              <a:defRPr/>
            </a:pPr>
            <a:endParaRPr lang="tr-TR" sz="2800" dirty="0">
              <a:solidFill>
                <a:prstClr val="black"/>
              </a:solidFill>
              <a:cs typeface="Arial" charset="0"/>
            </a:endParaRPr>
          </a:p>
          <a:p>
            <a:pPr algn="just" fontAlgn="base">
              <a:spcBef>
                <a:spcPct val="0"/>
              </a:spcBef>
              <a:spcAft>
                <a:spcPct val="0"/>
              </a:spcAft>
              <a:buFont typeface="Arial" charset="0"/>
              <a:buChar char="•"/>
              <a:defRPr/>
            </a:pPr>
            <a:r>
              <a:rPr lang="tr-TR" sz="2800" dirty="0" smtClean="0">
                <a:solidFill>
                  <a:prstClr val="black"/>
                </a:solidFill>
                <a:cs typeface="Arial" charset="0"/>
              </a:rPr>
              <a:t>5 gün </a:t>
            </a:r>
            <a:r>
              <a:rPr lang="tr-TR" sz="2800" dirty="0">
                <a:solidFill>
                  <a:prstClr val="black"/>
                </a:solidFill>
                <a:cs typeface="Arial" charset="0"/>
              </a:rPr>
              <a:t>(+2 gün seyahat)</a:t>
            </a:r>
            <a:endParaRPr lang="tr-TR" sz="2800" b="1" i="1" dirty="0">
              <a:solidFill>
                <a:prstClr val="black"/>
              </a:solidFill>
              <a:cs typeface="Arial" charset="0"/>
            </a:endParaRPr>
          </a:p>
          <a:p>
            <a:pPr algn="just" fontAlgn="base">
              <a:spcBef>
                <a:spcPct val="0"/>
              </a:spcBef>
              <a:spcAft>
                <a:spcPct val="0"/>
              </a:spcAft>
              <a:defRPr/>
            </a:pPr>
            <a:endParaRPr lang="tr-TR" sz="2800" dirty="0">
              <a:solidFill>
                <a:prstClr val="black"/>
              </a:solidFill>
              <a:cs typeface="Arial" charset="0"/>
            </a:endParaRPr>
          </a:p>
          <a:p>
            <a:pPr algn="just" fontAlgn="base">
              <a:spcBef>
                <a:spcPct val="0"/>
              </a:spcBef>
              <a:spcAft>
                <a:spcPct val="0"/>
              </a:spcAft>
              <a:buFont typeface="Arial" charset="0"/>
              <a:buChar char="•"/>
              <a:defRPr/>
            </a:pPr>
            <a:r>
              <a:rPr lang="tr-TR" sz="2800" dirty="0">
                <a:solidFill>
                  <a:prstClr val="black"/>
                </a:solidFill>
                <a:cs typeface="Arial" charset="0"/>
              </a:rPr>
              <a:t> Minimum </a:t>
            </a:r>
            <a:r>
              <a:rPr lang="tr-TR" sz="2800" dirty="0" smtClean="0">
                <a:solidFill>
                  <a:prstClr val="black"/>
                </a:solidFill>
                <a:cs typeface="Arial" charset="0"/>
              </a:rPr>
              <a:t>6 </a:t>
            </a:r>
            <a:r>
              <a:rPr lang="tr-TR" sz="2800" dirty="0">
                <a:solidFill>
                  <a:prstClr val="black"/>
                </a:solidFill>
                <a:cs typeface="Arial" charset="0"/>
              </a:rPr>
              <a:t>saat</a:t>
            </a:r>
          </a:p>
          <a:p>
            <a:pPr algn="just" fontAlgn="base">
              <a:spcBef>
                <a:spcPct val="0"/>
              </a:spcBef>
              <a:spcAft>
                <a:spcPct val="0"/>
              </a:spcAft>
              <a:buFont typeface="Arial" charset="0"/>
              <a:buChar char="•"/>
              <a:defRPr/>
            </a:pPr>
            <a:endParaRPr lang="tr-TR" sz="2800" dirty="0">
              <a:solidFill>
                <a:prstClr val="black"/>
              </a:solidFill>
              <a:cs typeface="Arial" charset="0"/>
            </a:endParaRPr>
          </a:p>
          <a:p>
            <a:pPr algn="just" fontAlgn="base">
              <a:spcBef>
                <a:spcPct val="0"/>
              </a:spcBef>
              <a:spcAft>
                <a:spcPct val="0"/>
              </a:spcAft>
              <a:buFont typeface="Arial" charset="0"/>
              <a:buChar char="•"/>
              <a:defRPr/>
            </a:pPr>
            <a:endParaRPr lang="tr-TR" sz="2800" b="1" dirty="0">
              <a:solidFill>
                <a:prstClr val="black"/>
              </a:solidFill>
              <a:cs typeface="Arial" charset="0"/>
            </a:endParaRPr>
          </a:p>
          <a:p>
            <a:pPr algn="just" fontAlgn="base">
              <a:spcBef>
                <a:spcPct val="0"/>
              </a:spcBef>
              <a:spcAft>
                <a:spcPct val="0"/>
              </a:spcAft>
              <a:defRPr/>
            </a:pPr>
            <a:endParaRPr lang="tr-TR" sz="2800" dirty="0">
              <a:solidFill>
                <a:prstClr val="black"/>
              </a:solidFill>
              <a:cs typeface="Arial" charset="0"/>
            </a:endParaRPr>
          </a:p>
          <a:p>
            <a:pPr algn="just" fontAlgn="base">
              <a:spcBef>
                <a:spcPct val="0"/>
              </a:spcBef>
              <a:spcAft>
                <a:spcPct val="0"/>
              </a:spcAft>
              <a:defRPr/>
            </a:pPr>
            <a:endParaRPr lang="tr-TR" sz="2800" b="1" dirty="0">
              <a:solidFill>
                <a:srgbClr val="FF0000"/>
              </a:solidFill>
              <a:cs typeface="Arial" charset="0"/>
            </a:endParaRPr>
          </a:p>
          <a:p>
            <a:pPr algn="just" fontAlgn="base">
              <a:spcBef>
                <a:spcPct val="0"/>
              </a:spcBef>
              <a:spcAft>
                <a:spcPct val="0"/>
              </a:spcAft>
              <a:defRPr/>
            </a:pPr>
            <a:endParaRPr lang="tr-TR" sz="2000" dirty="0">
              <a:solidFill>
                <a:prstClr val="black"/>
              </a:solidFill>
              <a:latin typeface="Arial" charset="0"/>
              <a:cs typeface="Arial" charset="0"/>
            </a:endParaRPr>
          </a:p>
        </p:txBody>
      </p:sp>
    </p:spTree>
    <p:extLst>
      <p:ext uri="{BB962C8B-B14F-4D97-AF65-F5344CB8AC3E}">
        <p14:creationId xmlns:p14="http://schemas.microsoft.com/office/powerpoint/2010/main" val="141152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effectLst/>
      </p:bgPr>
    </p:bg>
    <p:spTree>
      <p:nvGrpSpPr>
        <p:cNvPr id="1" name=""/>
        <p:cNvGrpSpPr/>
        <p:nvPr/>
      </p:nvGrpSpPr>
      <p:grpSpPr>
        <a:xfrm>
          <a:off x="0" y="0"/>
          <a:ext cx="0" cy="0"/>
          <a:chOff x="0" y="0"/>
          <a:chExt cx="0" cy="0"/>
        </a:xfrm>
      </p:grpSpPr>
      <p:sp>
        <p:nvSpPr>
          <p:cNvPr id="2" name="8 Yuvarlatılmış Dikdörtgen"/>
          <p:cNvSpPr/>
          <p:nvPr/>
        </p:nvSpPr>
        <p:spPr>
          <a:xfrm>
            <a:off x="3314650" y="600376"/>
            <a:ext cx="5072062" cy="100012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tr-TR" sz="2000" b="1" i="0" u="none" strike="noStrike" kern="0" cap="none" spc="0" normalizeH="0" baseline="0" noProof="0" dirty="0">
                <a:ln>
                  <a:noFill/>
                </a:ln>
                <a:solidFill>
                  <a:prstClr val="black"/>
                </a:solidFill>
                <a:effectLst/>
                <a:uLnTx/>
                <a:uFillTx/>
                <a:latin typeface="Arial" pitchFamily="34" charset="0"/>
                <a:ea typeface="+mn-ea"/>
                <a:cs typeface="Arial" pitchFamily="34" charset="0"/>
              </a:rPr>
              <a:t>ÖDEME ŞEKLİ</a:t>
            </a:r>
          </a:p>
        </p:txBody>
      </p:sp>
      <p:sp>
        <p:nvSpPr>
          <p:cNvPr id="3" name="9 Dikdörtgen"/>
          <p:cNvSpPr>
            <a:spLocks noChangeArrowheads="1"/>
          </p:cNvSpPr>
          <p:nvPr/>
        </p:nvSpPr>
        <p:spPr bwMode="auto">
          <a:xfrm>
            <a:off x="872206" y="1796465"/>
            <a:ext cx="8928100"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fontAlgn="base" hangingPunct="1">
              <a:spcBef>
                <a:spcPct val="0"/>
              </a:spcBef>
              <a:spcAft>
                <a:spcPct val="0"/>
              </a:spcAft>
            </a:pPr>
            <a:r>
              <a:rPr lang="tr-TR" altLang="tr-TR" sz="2400" dirty="0">
                <a:solidFill>
                  <a:prstClr val="black"/>
                </a:solidFill>
                <a:latin typeface="Arial" panose="020B0604020202020204" pitchFamily="34" charset="0"/>
                <a:cs typeface="Arial" panose="020B0604020202020204" pitchFamily="34" charset="0"/>
              </a:rPr>
              <a:t> </a:t>
            </a:r>
            <a:r>
              <a:rPr lang="tr-TR" altLang="tr-TR" sz="2400" dirty="0" smtClean="0">
                <a:solidFill>
                  <a:prstClr val="black"/>
                </a:solidFill>
                <a:latin typeface="Arial" panose="020B0604020202020204" pitchFamily="34" charset="0"/>
                <a:cs typeface="Arial" panose="020B0604020202020204" pitchFamily="34" charset="0"/>
              </a:rPr>
              <a:t>Protokolde belirtilen (5 </a:t>
            </a:r>
            <a:r>
              <a:rPr lang="tr-TR" altLang="tr-TR" sz="2400" dirty="0">
                <a:solidFill>
                  <a:prstClr val="black"/>
                </a:solidFill>
                <a:latin typeface="Arial" panose="020B0604020202020204" pitchFamily="34" charset="0"/>
                <a:cs typeface="Arial" panose="020B0604020202020204" pitchFamily="34" charset="0"/>
              </a:rPr>
              <a:t>gün) ve seyahat için geçirilen (2 gün) günler için ödeme yapılır. </a:t>
            </a:r>
            <a:r>
              <a:rPr lang="tr-TR" altLang="tr-TR" sz="2400" b="1" i="1" dirty="0">
                <a:solidFill>
                  <a:prstClr val="black"/>
                </a:solidFill>
                <a:latin typeface="Arial" panose="020B0604020202020204" pitchFamily="34" charset="0"/>
                <a:cs typeface="Arial" panose="020B0604020202020204" pitchFamily="34" charset="0"/>
              </a:rPr>
              <a:t>(Toplam </a:t>
            </a:r>
            <a:r>
              <a:rPr lang="tr-TR" altLang="tr-TR" sz="2400" b="1" i="1" dirty="0" smtClean="0">
                <a:solidFill>
                  <a:prstClr val="black"/>
                </a:solidFill>
                <a:latin typeface="Arial" panose="020B0604020202020204" pitchFamily="34" charset="0"/>
                <a:cs typeface="Arial" panose="020B0604020202020204" pitchFamily="34" charset="0"/>
              </a:rPr>
              <a:t>7 </a:t>
            </a:r>
            <a:r>
              <a:rPr lang="tr-TR" altLang="tr-TR" sz="2400" b="1" i="1" dirty="0">
                <a:solidFill>
                  <a:prstClr val="black"/>
                </a:solidFill>
                <a:latin typeface="Arial" panose="020B0604020202020204" pitchFamily="34" charset="0"/>
                <a:cs typeface="Arial" panose="020B0604020202020204" pitchFamily="34" charset="0"/>
              </a:rPr>
              <a:t>gün)</a:t>
            </a:r>
          </a:p>
          <a:p>
            <a:pPr algn="just" eaLnBrk="1" fontAlgn="base" hangingPunct="1">
              <a:spcBef>
                <a:spcPct val="0"/>
              </a:spcBef>
              <a:spcAft>
                <a:spcPct val="0"/>
              </a:spcAft>
              <a:buFontTx/>
              <a:buNone/>
            </a:pPr>
            <a:endParaRPr lang="tr-TR" altLang="tr-TR" sz="2400" dirty="0">
              <a:solidFill>
                <a:prstClr val="black"/>
              </a:solidFill>
              <a:latin typeface="Arial" panose="020B0604020202020204" pitchFamily="34" charset="0"/>
              <a:cs typeface="Arial" panose="020B0604020202020204" pitchFamily="34" charset="0"/>
            </a:endParaRPr>
          </a:p>
          <a:p>
            <a:pPr algn="just" eaLnBrk="1" fontAlgn="base" hangingPunct="1">
              <a:spcBef>
                <a:spcPct val="0"/>
              </a:spcBef>
              <a:spcAft>
                <a:spcPct val="0"/>
              </a:spcAft>
            </a:pPr>
            <a:r>
              <a:rPr lang="tr-TR" altLang="tr-TR" sz="2400" dirty="0">
                <a:solidFill>
                  <a:prstClr val="black"/>
                </a:solidFill>
                <a:latin typeface="Arial" panose="020B0604020202020204" pitchFamily="34" charset="0"/>
                <a:cs typeface="Arial" panose="020B0604020202020204" pitchFamily="34" charset="0"/>
              </a:rPr>
              <a:t>Hibe ödemenizin ilk bölümü olan </a:t>
            </a:r>
            <a:r>
              <a:rPr lang="tr-TR" altLang="tr-TR" sz="2400" b="1" u="sng" dirty="0">
                <a:solidFill>
                  <a:prstClr val="black"/>
                </a:solidFill>
                <a:latin typeface="Arial" panose="020B0604020202020204" pitchFamily="34" charset="0"/>
                <a:cs typeface="Arial" panose="020B0604020202020204" pitchFamily="34" charset="0"/>
              </a:rPr>
              <a:t>%80'lik </a:t>
            </a:r>
            <a:r>
              <a:rPr lang="tr-TR" altLang="tr-TR" sz="2400" dirty="0">
                <a:solidFill>
                  <a:prstClr val="black"/>
                </a:solidFill>
                <a:latin typeface="Arial" panose="020B0604020202020204" pitchFamily="34" charset="0"/>
                <a:cs typeface="Arial" panose="020B0604020202020204" pitchFamily="34" charset="0"/>
              </a:rPr>
              <a:t>dilim, yurt dışına gidiş öncesinde, hesabınıza aktarılır. </a:t>
            </a:r>
          </a:p>
          <a:p>
            <a:pPr algn="just" eaLnBrk="1" fontAlgn="base" hangingPunct="1">
              <a:spcBef>
                <a:spcPct val="0"/>
              </a:spcBef>
              <a:spcAft>
                <a:spcPct val="0"/>
              </a:spcAft>
            </a:pPr>
            <a:endParaRPr lang="tr-TR" altLang="tr-TR" sz="2400" dirty="0">
              <a:solidFill>
                <a:prstClr val="black"/>
              </a:solidFill>
              <a:latin typeface="Arial" panose="020B0604020202020204" pitchFamily="34" charset="0"/>
              <a:cs typeface="Arial" panose="020B0604020202020204" pitchFamily="34" charset="0"/>
            </a:endParaRPr>
          </a:p>
          <a:p>
            <a:pPr algn="just" eaLnBrk="1" fontAlgn="base" hangingPunct="1">
              <a:spcBef>
                <a:spcPct val="0"/>
              </a:spcBef>
              <a:spcAft>
                <a:spcPct val="0"/>
              </a:spcAft>
            </a:pPr>
            <a:r>
              <a:rPr lang="tr-TR" altLang="tr-TR" sz="2400" dirty="0">
                <a:solidFill>
                  <a:prstClr val="black"/>
                </a:solidFill>
                <a:latin typeface="Arial" panose="020B0604020202020204" pitchFamily="34" charset="0"/>
                <a:cs typeface="Arial" panose="020B0604020202020204" pitchFamily="34" charset="0"/>
              </a:rPr>
              <a:t>Geriye kalan </a:t>
            </a:r>
            <a:r>
              <a:rPr lang="tr-TR" altLang="tr-TR" sz="2400" b="1" u="sng" dirty="0">
                <a:solidFill>
                  <a:prstClr val="black"/>
                </a:solidFill>
                <a:latin typeface="Arial" panose="020B0604020202020204" pitchFamily="34" charset="0"/>
                <a:cs typeface="Arial" panose="020B0604020202020204" pitchFamily="34" charset="0"/>
              </a:rPr>
              <a:t>%20'lik </a:t>
            </a:r>
            <a:r>
              <a:rPr lang="tr-TR" altLang="tr-TR" sz="2400" dirty="0">
                <a:solidFill>
                  <a:prstClr val="black"/>
                </a:solidFill>
                <a:latin typeface="Arial" panose="020B0604020202020204" pitchFamily="34" charset="0"/>
                <a:cs typeface="Arial" panose="020B0604020202020204" pitchFamily="34" charset="0"/>
              </a:rPr>
              <a:t>dilim ise öğretim-eğitim alma döneminin başarıyla gerçekleşmesi sonrasında belgelerinizi </a:t>
            </a:r>
            <a:r>
              <a:rPr lang="tr-TR" altLang="tr-TR" sz="2400" b="1" u="sng" dirty="0">
                <a:solidFill>
                  <a:prstClr val="black"/>
                </a:solidFill>
                <a:latin typeface="Arial" panose="020B0604020202020204" pitchFamily="34" charset="0"/>
                <a:cs typeface="Arial" panose="020B0604020202020204" pitchFamily="34" charset="0"/>
              </a:rPr>
              <a:t>eksiksiz</a:t>
            </a:r>
            <a:r>
              <a:rPr lang="tr-TR" altLang="tr-TR" sz="2400" u="sng" dirty="0">
                <a:solidFill>
                  <a:prstClr val="black"/>
                </a:solidFill>
                <a:latin typeface="Arial" panose="020B0604020202020204" pitchFamily="34" charset="0"/>
                <a:cs typeface="Arial" panose="020B0604020202020204" pitchFamily="34" charset="0"/>
              </a:rPr>
              <a:t> </a:t>
            </a:r>
            <a:r>
              <a:rPr lang="tr-TR" altLang="tr-TR" sz="2400" dirty="0">
                <a:solidFill>
                  <a:prstClr val="black"/>
                </a:solidFill>
                <a:latin typeface="Arial" panose="020B0604020202020204" pitchFamily="34" charset="0"/>
                <a:cs typeface="Arial" panose="020B0604020202020204" pitchFamily="34" charset="0"/>
              </a:rPr>
              <a:t> teslim etmenizin ardından yapılır.(Eksik belge teslim edilirse </a:t>
            </a:r>
            <a:r>
              <a:rPr lang="tr-TR" altLang="tr-TR" sz="2400" dirty="0" err="1">
                <a:solidFill>
                  <a:prstClr val="black"/>
                </a:solidFill>
                <a:latin typeface="Arial" panose="020B0604020202020204" pitchFamily="34" charset="0"/>
                <a:cs typeface="Arial" panose="020B0604020202020204" pitchFamily="34" charset="0"/>
              </a:rPr>
              <a:t>Erasmus</a:t>
            </a:r>
            <a:r>
              <a:rPr lang="tr-TR" altLang="tr-TR" sz="2400" dirty="0">
                <a:solidFill>
                  <a:prstClr val="black"/>
                </a:solidFill>
                <a:latin typeface="Arial" panose="020B0604020202020204" pitchFamily="34" charset="0"/>
                <a:cs typeface="Arial" panose="020B0604020202020204" pitchFamily="34" charset="0"/>
              </a:rPr>
              <a:t>+ süreci iptal edilir hibenin iadesi istenir)</a:t>
            </a:r>
          </a:p>
          <a:p>
            <a:pPr algn="just" eaLnBrk="1" fontAlgn="base" hangingPunct="1">
              <a:spcBef>
                <a:spcPct val="0"/>
              </a:spcBef>
              <a:spcAft>
                <a:spcPct val="0"/>
              </a:spcAft>
              <a:buFontTx/>
              <a:buNone/>
            </a:pPr>
            <a:endParaRPr lang="tr-TR" altLang="tr-T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9925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effectLst/>
      </p:bgPr>
    </p:bg>
    <p:spTree>
      <p:nvGrpSpPr>
        <p:cNvPr id="1" name=""/>
        <p:cNvGrpSpPr/>
        <p:nvPr/>
      </p:nvGrpSpPr>
      <p:grpSpPr>
        <a:xfrm>
          <a:off x="0" y="0"/>
          <a:ext cx="0" cy="0"/>
          <a:chOff x="0" y="0"/>
          <a:chExt cx="0" cy="0"/>
        </a:xfrm>
      </p:grpSpPr>
      <p:sp>
        <p:nvSpPr>
          <p:cNvPr id="2" name="8 Yuvarlatılmış Dikdörtgen"/>
          <p:cNvSpPr/>
          <p:nvPr/>
        </p:nvSpPr>
        <p:spPr>
          <a:xfrm>
            <a:off x="2360028" y="169662"/>
            <a:ext cx="6764721" cy="840991"/>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tr-TR" sz="2000" b="1" i="0" u="none" strike="noStrike" kern="0" cap="none" spc="0" normalizeH="0" baseline="0" noProof="0" dirty="0">
                <a:ln>
                  <a:noFill/>
                </a:ln>
                <a:solidFill>
                  <a:prstClr val="black"/>
                </a:solidFill>
                <a:effectLst/>
                <a:uLnTx/>
                <a:uFillTx/>
                <a:latin typeface="Arial" pitchFamily="34" charset="0"/>
                <a:ea typeface="+mn-ea"/>
                <a:cs typeface="Arial" pitchFamily="34" charset="0"/>
              </a:rPr>
              <a:t>Ders Verme Faaliyeti için Personel Hareketliliği Anlaşması</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1688" y="1078030"/>
            <a:ext cx="10125492" cy="5612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3434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p:bgPr>
    </p:bg>
    <p:spTree>
      <p:nvGrpSpPr>
        <p:cNvPr id="1" name=""/>
        <p:cNvGrpSpPr/>
        <p:nvPr/>
      </p:nvGrpSpPr>
      <p:grpSpPr>
        <a:xfrm>
          <a:off x="0" y="0"/>
          <a:ext cx="0" cy="0"/>
          <a:chOff x="0" y="0"/>
          <a:chExt cx="0" cy="0"/>
        </a:xfrm>
      </p:grpSpPr>
      <p:sp>
        <p:nvSpPr>
          <p:cNvPr id="2" name="8 Yuvarlatılmış Dikdörtgen"/>
          <p:cNvSpPr/>
          <p:nvPr/>
        </p:nvSpPr>
        <p:spPr>
          <a:xfrm>
            <a:off x="2042394" y="188914"/>
            <a:ext cx="6533715" cy="763988"/>
          </a:xfrm>
          <a:prstGeom prst="roundRect">
            <a:avLst/>
          </a:prstGeom>
          <a:gradFill>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tr-TR" sz="2000" b="1" i="0" u="none" strike="noStrike" kern="0" cap="none" spc="0" normalizeH="0" baseline="0" noProof="0" dirty="0">
                <a:ln>
                  <a:noFill/>
                </a:ln>
                <a:solidFill>
                  <a:prstClr val="black"/>
                </a:solidFill>
                <a:effectLst/>
                <a:uLnTx/>
                <a:uFillTx/>
                <a:latin typeface="Arial" pitchFamily="34" charset="0"/>
                <a:ea typeface="+mn-ea"/>
                <a:cs typeface="Arial" pitchFamily="34" charset="0"/>
              </a:rPr>
              <a:t>Eğitim Alma Faaliyeti için Personel Hareketliliği Anlaşması</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449" y="1032334"/>
            <a:ext cx="10326362" cy="5723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39269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1123</Words>
  <Application>Microsoft Office PowerPoint</Application>
  <PresentationFormat>Geniş ekran</PresentationFormat>
  <Paragraphs>256</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Calibri Light</vt:lpstr>
      <vt:lpstr>inherit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ÖMER İNAN</dc:creator>
  <cp:lastModifiedBy>ÖMER İNAN</cp:lastModifiedBy>
  <cp:revision>7</cp:revision>
  <dcterms:created xsi:type="dcterms:W3CDTF">2017-12-13T09:52:30Z</dcterms:created>
  <dcterms:modified xsi:type="dcterms:W3CDTF">2017-12-13T10:48:11Z</dcterms:modified>
</cp:coreProperties>
</file>